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97" r:id="rId2"/>
    <p:sldId id="300" r:id="rId3"/>
    <p:sldId id="274" r:id="rId4"/>
    <p:sldId id="301" r:id="rId5"/>
    <p:sldId id="303" r:id="rId6"/>
    <p:sldId id="302" r:id="rId7"/>
    <p:sldId id="304" r:id="rId8"/>
    <p:sldId id="307" r:id="rId9"/>
    <p:sldId id="305" r:id="rId10"/>
    <p:sldId id="285" r:id="rId11"/>
  </p:sldIdLst>
  <p:sldSz cx="12192000" cy="6858000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438F"/>
    <a:srgbClr val="00226C"/>
    <a:srgbClr val="127D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3028" autoAdjust="0"/>
  </p:normalViewPr>
  <p:slideViewPr>
    <p:cSldViewPr snapToGrid="0">
      <p:cViewPr>
        <p:scale>
          <a:sx n="100" d="100"/>
          <a:sy n="100" d="100"/>
        </p:scale>
        <p:origin x="990" y="-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37B8A1-E408-4AE5-A671-B812A1A96D75}" type="datetimeFigureOut">
              <a:rPr lang="cs-CZ" smtClean="0"/>
              <a:t>04.04.2022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F9F2A2-7340-4D46-8DE7-30608D906F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30965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76F090-C764-42A1-927E-4EDA022764D0}" type="datetimeFigureOut">
              <a:rPr lang="cs-CZ" smtClean="0"/>
              <a:t>04.04.2022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968092-E202-4BE9-8D5C-5553DA50D9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0524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CBD14F-DBC6-4CC0-BF1A-2C42E08D2F1C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79793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Tak to bylo v rychlosti asi všechno, snad jsem na něco nezapomněl a jestli ano – ptejte se,</a:t>
            </a:r>
            <a:r>
              <a:rPr lang="cs-CZ" baseline="0" dirty="0"/>
              <a:t> jsem k dispozici… </a:t>
            </a:r>
          </a:p>
          <a:p>
            <a:r>
              <a:rPr lang="cs-CZ" baseline="0" dirty="0"/>
              <a:t>Díky za pozornost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968092-E202-4BE9-8D5C-5553DA50D9FF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0252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Nakonec velká akce, ale bohužel rozdělena do tří „dílů“ </a:t>
            </a:r>
            <a:r>
              <a:rPr lang="cs-CZ" dirty="0" err="1"/>
              <a:t>Čaást</a:t>
            </a:r>
            <a:r>
              <a:rPr lang="cs-CZ" dirty="0"/>
              <a:t> v prosinci, část v </a:t>
            </a:r>
            <a:r>
              <a:rPr lang="cs-CZ" dirty="0" err="1"/>
              <a:t>Lahtoi</a:t>
            </a:r>
            <a:r>
              <a:rPr lang="cs-CZ" dirty="0"/>
              <a:t> a největší část tedy ve </a:t>
            </a:r>
            <a:r>
              <a:rPr lang="cs-CZ" dirty="0" err="1"/>
              <a:t>Vuokatti</a:t>
            </a:r>
            <a:r>
              <a:rPr lang="cs-CZ" dirty="0"/>
              <a:t>…</a:t>
            </a:r>
          </a:p>
          <a:p>
            <a:r>
              <a:rPr lang="cs-CZ" dirty="0"/>
              <a:t>Pak popsat podle čísel…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968092-E202-4BE9-8D5C-5553DA50D9FF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4221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Zastoupení jsme měli ve všech sportech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968092-E202-4BE9-8D5C-5553DA50D9FF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9119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Relativně velká výprava, oba hokeje!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968092-E202-4BE9-8D5C-5553DA50D9FF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42930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Výsledky úžasné, jména jako: Petr Hák, Jakub </a:t>
            </a:r>
            <a:r>
              <a:rPr lang="cs-CZ" dirty="0" err="1"/>
              <a:t>Hroneš</a:t>
            </a:r>
            <a:r>
              <a:rPr lang="cs-CZ" dirty="0"/>
              <a:t>, Kateřina </a:t>
            </a:r>
            <a:r>
              <a:rPr lang="cs-CZ" dirty="0" err="1"/>
              <a:t>Gotvaldová</a:t>
            </a:r>
            <a:r>
              <a:rPr lang="cs-CZ" dirty="0"/>
              <a:t>, Kateřina Pavlů, Daniel </a:t>
            </a:r>
            <a:r>
              <a:rPr lang="cs-CZ" dirty="0" err="1"/>
              <a:t>Malušek</a:t>
            </a:r>
            <a:r>
              <a:rPr lang="cs-CZ" dirty="0"/>
              <a:t>, Jirka Konvalinka, Jirka Tuž a taky Alžběta Slavíčková,  Lucie </a:t>
            </a:r>
            <a:r>
              <a:rPr lang="cs-CZ" dirty="0" err="1"/>
              <a:t>Velinská</a:t>
            </a:r>
            <a:r>
              <a:rPr lang="cs-CZ" dirty="0"/>
              <a:t> a další hokejistky… tato jména doufám v budoucnu ještě uslyšíme. A možná i další, která skončila těsně pod bednou, celkem 7 medailí (v reálu 29 kusů ;) ) 15x do osmičky a 36x do 16ctky…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968092-E202-4BE9-8D5C-5553DA50D9FF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68396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Nejúspěšnější vystoupení českých sportovců na EYOF v historii. (podle pořadí medailí). Podle počtu už bylo víc…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968092-E202-4BE9-8D5C-5553DA50D9FF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69013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Velice složitá doprava – V prosinci jedno letadlo, teď dvě – díky lidem na letišti jsme ušetřili 200tis… narvali to do dvou. V zimě je materiálu hodně a to jsme prosili o to ať jsou úsporní. Autem jeli pouze biatlonisti – je to daleko a drahé… benzín a trajekt </a:t>
            </a:r>
            <a:r>
              <a:rPr lang="cs-CZ" dirty="0" err="1"/>
              <a:t>atd</a:t>
            </a:r>
            <a:r>
              <a:rPr lang="cs-CZ" dirty="0"/>
              <a:t>…</a:t>
            </a:r>
          </a:p>
          <a:p>
            <a:r>
              <a:rPr lang="cs-CZ" dirty="0" err="1"/>
              <a:t>Covidové</a:t>
            </a:r>
            <a:r>
              <a:rPr lang="cs-CZ" dirty="0"/>
              <a:t> věci jednodušší, než na ZOH, ale také jsme se tomu věnovali, testy, </a:t>
            </a:r>
            <a:r>
              <a:rPr lang="cs-CZ" dirty="0" err="1"/>
              <a:t>seating</a:t>
            </a:r>
            <a:r>
              <a:rPr lang="cs-CZ" dirty="0"/>
              <a:t>, opatření v letadle </a:t>
            </a:r>
            <a:r>
              <a:rPr lang="cs-CZ" dirty="0" err="1"/>
              <a:t>atd</a:t>
            </a:r>
            <a:r>
              <a:rPr lang="cs-CZ" dirty="0"/>
              <a:t>…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968092-E202-4BE9-8D5C-5553DA50D9FF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94053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968092-E202-4BE9-8D5C-5553DA50D9FF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42215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968092-E202-4BE9-8D5C-5553DA50D9FF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7868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116B6-09E0-4DAC-B455-B389B9CC3199}" type="datetimeFigureOut">
              <a:rPr lang="cs-CZ" smtClean="0"/>
              <a:t>04.04.2022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492D-B1A4-4469-876F-DCA9E5C3A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6943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116B6-09E0-4DAC-B455-B389B9CC3199}" type="datetimeFigureOut">
              <a:rPr lang="cs-CZ" smtClean="0"/>
              <a:t>04.04.2022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492D-B1A4-4469-876F-DCA9E5C3A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2054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116B6-09E0-4DAC-B455-B389B9CC3199}" type="datetimeFigureOut">
              <a:rPr lang="cs-CZ" smtClean="0"/>
              <a:t>04.04.2022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492D-B1A4-4469-876F-DCA9E5C3A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67714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673628"/>
          </a:xfrm>
          <a:prstGeom prst="rect">
            <a:avLst/>
          </a:prstGeom>
        </p:spPr>
        <p:txBody>
          <a:bodyPr/>
          <a:lstStyle>
            <a:lvl1pPr>
              <a:defRPr sz="3200" b="0" i="0">
                <a:solidFill>
                  <a:srgbClr val="A27E48"/>
                </a:solidFill>
                <a:latin typeface="Myriad Pro Semibold"/>
                <a:cs typeface="Myriad Pro Semibold"/>
              </a:defRPr>
            </a:lvl1pPr>
          </a:lstStyle>
          <a:p>
            <a:r>
              <a:rPr lang="cs-CZ" dirty="0"/>
              <a:t>Hlavní titulek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118543"/>
            <a:ext cx="10972800" cy="61242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 b="0" i="0">
                <a:solidFill>
                  <a:srgbClr val="1E1D64"/>
                </a:solidFill>
                <a:latin typeface="Myriad Pro"/>
                <a:cs typeface="Myriad Pro"/>
              </a:defRPr>
            </a:lvl1pPr>
            <a:lvl2pPr>
              <a:defRPr sz="3200" b="0" i="0">
                <a:solidFill>
                  <a:srgbClr val="1E1D64"/>
                </a:solidFill>
                <a:latin typeface="Myriad Pro"/>
                <a:cs typeface="Myriad Pro"/>
              </a:defRPr>
            </a:lvl2pPr>
            <a:lvl3pPr>
              <a:defRPr sz="3200" b="0" i="0">
                <a:solidFill>
                  <a:srgbClr val="1E1D64"/>
                </a:solidFill>
                <a:latin typeface="Myriad Pro"/>
                <a:cs typeface="Myriad Pro"/>
              </a:defRPr>
            </a:lvl3pPr>
            <a:lvl4pPr>
              <a:defRPr sz="3200" b="0" i="0">
                <a:solidFill>
                  <a:srgbClr val="1E1D64"/>
                </a:solidFill>
                <a:latin typeface="Myriad Pro"/>
                <a:cs typeface="Myriad Pro"/>
              </a:defRPr>
            </a:lvl4pPr>
            <a:lvl5pPr>
              <a:defRPr sz="3200" b="0" i="0">
                <a:solidFill>
                  <a:srgbClr val="1E1D64"/>
                </a:solidFill>
                <a:latin typeface="Myriad Pro"/>
                <a:cs typeface="Myriad Pro"/>
              </a:defRPr>
            </a:lvl5pPr>
          </a:lstStyle>
          <a:p>
            <a:pPr lvl="0"/>
            <a:r>
              <a:rPr lang="cs-CZ" dirty="0"/>
              <a:t>Podtitulek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09600" y="2062104"/>
            <a:ext cx="5320829" cy="34995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rgbClr val="1E1D64"/>
                </a:solidFill>
                <a:latin typeface="Myriad Pro"/>
                <a:cs typeface="Myriad Pro"/>
              </a:defRPr>
            </a:lvl1pPr>
            <a:lvl2pPr>
              <a:defRPr sz="3200" b="0" i="0">
                <a:solidFill>
                  <a:srgbClr val="1E1D64"/>
                </a:solidFill>
                <a:latin typeface="Myriad Pro"/>
                <a:cs typeface="Myriad Pro"/>
              </a:defRPr>
            </a:lvl2pPr>
            <a:lvl3pPr>
              <a:defRPr sz="3200" b="0" i="0">
                <a:solidFill>
                  <a:srgbClr val="1E1D64"/>
                </a:solidFill>
                <a:latin typeface="Myriad Pro"/>
                <a:cs typeface="Myriad Pro"/>
              </a:defRPr>
            </a:lvl3pPr>
            <a:lvl4pPr>
              <a:defRPr sz="3200" b="0" i="0">
                <a:solidFill>
                  <a:srgbClr val="1E1D64"/>
                </a:solidFill>
                <a:latin typeface="Myriad Pro"/>
                <a:cs typeface="Myriad Pro"/>
              </a:defRPr>
            </a:lvl4pPr>
            <a:lvl5pPr>
              <a:defRPr sz="3200" b="0" i="0">
                <a:solidFill>
                  <a:srgbClr val="1E1D64"/>
                </a:solidFill>
                <a:latin typeface="Myriad Pro"/>
                <a:cs typeface="Myriad Pro"/>
              </a:defRPr>
            </a:lvl5pPr>
          </a:lstStyle>
          <a:p>
            <a:pPr lvl="0"/>
            <a:r>
              <a:rPr lang="cs-CZ" dirty="0"/>
              <a:t>Text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1" hasCustomPrompt="1"/>
          </p:nvPr>
        </p:nvSpPr>
        <p:spPr>
          <a:xfrm>
            <a:off x="6261571" y="2062104"/>
            <a:ext cx="5320829" cy="34995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rgbClr val="1E1D64"/>
                </a:solidFill>
                <a:latin typeface="Myriad Pro"/>
                <a:cs typeface="Myriad Pro"/>
              </a:defRPr>
            </a:lvl1pPr>
            <a:lvl2pPr>
              <a:defRPr sz="3200" b="0" i="0">
                <a:solidFill>
                  <a:srgbClr val="1E1D64"/>
                </a:solidFill>
                <a:latin typeface="Myriad Pro"/>
                <a:cs typeface="Myriad Pro"/>
              </a:defRPr>
            </a:lvl2pPr>
            <a:lvl3pPr>
              <a:defRPr sz="3200" b="0" i="0">
                <a:solidFill>
                  <a:srgbClr val="1E1D64"/>
                </a:solidFill>
                <a:latin typeface="Myriad Pro"/>
                <a:cs typeface="Myriad Pro"/>
              </a:defRPr>
            </a:lvl3pPr>
            <a:lvl4pPr>
              <a:defRPr sz="3200" b="0" i="0">
                <a:solidFill>
                  <a:srgbClr val="1E1D64"/>
                </a:solidFill>
                <a:latin typeface="Myriad Pro"/>
                <a:cs typeface="Myriad Pro"/>
              </a:defRPr>
            </a:lvl4pPr>
            <a:lvl5pPr>
              <a:defRPr sz="3200" b="0" i="0">
                <a:solidFill>
                  <a:srgbClr val="1E1D64"/>
                </a:solidFill>
                <a:latin typeface="Myriad Pro"/>
                <a:cs typeface="Myriad Pro"/>
              </a:defRPr>
            </a:lvl5pPr>
          </a:lstStyle>
          <a:p>
            <a:pPr lvl="0"/>
            <a:r>
              <a:rPr lang="cs-CZ" dirty="0"/>
              <a:t>Text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981240"/>
            <a:ext cx="1341096" cy="60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440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116B6-09E0-4DAC-B455-B389B9CC3199}" type="datetimeFigureOut">
              <a:rPr lang="cs-CZ" smtClean="0"/>
              <a:t>04.04.2022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492D-B1A4-4469-876F-DCA9E5C3A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6278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116B6-09E0-4DAC-B455-B389B9CC3199}" type="datetimeFigureOut">
              <a:rPr lang="cs-CZ" smtClean="0"/>
              <a:t>04.04.2022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492D-B1A4-4469-876F-DCA9E5C3A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3532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116B6-09E0-4DAC-B455-B389B9CC3199}" type="datetimeFigureOut">
              <a:rPr lang="cs-CZ" smtClean="0"/>
              <a:t>04.04.2022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492D-B1A4-4469-876F-DCA9E5C3A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9619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116B6-09E0-4DAC-B455-B389B9CC3199}" type="datetimeFigureOut">
              <a:rPr lang="cs-CZ" smtClean="0"/>
              <a:t>04.04.2022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492D-B1A4-4469-876F-DCA9E5C3A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4976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116B6-09E0-4DAC-B455-B389B9CC3199}" type="datetimeFigureOut">
              <a:rPr lang="cs-CZ" smtClean="0"/>
              <a:t>04.04.2022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492D-B1A4-4469-876F-DCA9E5C3A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7908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116B6-09E0-4DAC-B455-B389B9CC3199}" type="datetimeFigureOut">
              <a:rPr lang="cs-CZ" smtClean="0"/>
              <a:t>04.04.2022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492D-B1A4-4469-876F-DCA9E5C3A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8065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116B6-09E0-4DAC-B455-B389B9CC3199}" type="datetimeFigureOut">
              <a:rPr lang="cs-CZ" smtClean="0"/>
              <a:t>04.04.2022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492D-B1A4-4469-876F-DCA9E5C3A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9278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116B6-09E0-4DAC-B455-B389B9CC3199}" type="datetimeFigureOut">
              <a:rPr lang="cs-CZ" smtClean="0"/>
              <a:t>04.04.2022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492D-B1A4-4469-876F-DCA9E5C3A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1789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116B6-09E0-4DAC-B455-B389B9CC3199}" type="datetimeFigureOut">
              <a:rPr lang="cs-CZ" smtClean="0"/>
              <a:t>04.04.2022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BC492D-B1A4-4469-876F-DCA9E5C3A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0797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8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25.emf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23.jpeg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23585" cy="6858000"/>
          </a:xfrm>
          <a:prstGeom prst="rect">
            <a:avLst/>
          </a:prstGeom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6548284" y="2546555"/>
            <a:ext cx="5633883" cy="3136490"/>
          </a:xfrm>
          <a:prstGeom prst="rect">
            <a:avLst/>
          </a:prstGeom>
          <a:gradFill flip="none" rotWithShape="1">
            <a:gsLst>
              <a:gs pos="0">
                <a:srgbClr val="653092">
                  <a:shade val="30000"/>
                  <a:satMod val="115000"/>
                </a:srgbClr>
              </a:gs>
              <a:gs pos="50000">
                <a:srgbClr val="653092">
                  <a:shade val="67500"/>
                  <a:satMod val="115000"/>
                </a:srgbClr>
              </a:gs>
              <a:gs pos="100000">
                <a:srgbClr val="653092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cs-CZ" sz="3600" b="1" dirty="0">
              <a:solidFill>
                <a:schemeClr val="bg1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EC63B53-035B-4C05-BBBB-A45E4FC71D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284" y="680920"/>
            <a:ext cx="2327235" cy="1184715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6F737BF-F7EE-45AF-94A8-D0C219EF2C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" r="3460"/>
          <a:stretch/>
        </p:blipFill>
        <p:spPr>
          <a:xfrm>
            <a:off x="-9412" y="0"/>
            <a:ext cx="9621078" cy="68580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A14C9F2-D392-48BE-B5C7-7C3D353775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1665" y="544977"/>
            <a:ext cx="2609925" cy="146475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37AA7A55-06EB-4F9F-86AC-609EE9DA41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7835" y="6059165"/>
            <a:ext cx="983974" cy="60960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8141200" y="6517161"/>
            <a:ext cx="380104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cs-CZ" sz="1000" dirty="0">
                <a:solidFill>
                  <a:srgbClr val="0070C0"/>
                </a:solidFill>
                <a:latin typeface="Arial" panose="020B0604020202020204" pitchFamily="34" charset="0"/>
              </a:rPr>
              <a:t>ČESKÝ OLYMPIJSKÝ TÝM | Sportovní úsek ČOV | duben 2022</a:t>
            </a:r>
            <a:endParaRPr lang="cs-CZ" sz="1000" dirty="0">
              <a:solidFill>
                <a:srgbClr val="0070C0"/>
              </a:solidFill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6F859C75-6150-494F-B243-E70C39CEF1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21077" y="2546555"/>
            <a:ext cx="2595199" cy="271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506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221" y="1371600"/>
            <a:ext cx="4178968" cy="417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47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594890" y="1029339"/>
            <a:ext cx="3056084" cy="4401594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932 sportovců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100 v prosinci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708 </a:t>
            </a:r>
            <a:r>
              <a:rPr lang="cs-CZ" dirty="0" err="1"/>
              <a:t>Vuokatti</a:t>
            </a:r>
            <a:r>
              <a:rPr lang="cs-CZ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124 </a:t>
            </a:r>
            <a:r>
              <a:rPr lang="cs-CZ" dirty="0" err="1"/>
              <a:t>Lahti</a:t>
            </a: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Celkem 1608 účastníků včetně 15 ambasadorů (Anička Dušková)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44 NOC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Medaile rozdány ve 39 disciplínách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Zlato do 13 NOC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7F2BFA76-FF10-45AE-94A5-5887D50ED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640271"/>
            <a:ext cx="12192001" cy="198784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00057B9-1507-4E9E-AC3D-A8954A19C4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3961" y="202382"/>
            <a:ext cx="1711601" cy="61106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F68005A-5D97-4897-B972-B223358E2554}"/>
              </a:ext>
            </a:extLst>
          </p:cNvPr>
          <p:cNvSpPr txBox="1">
            <a:spLocks/>
          </p:cNvSpPr>
          <p:nvPr/>
        </p:nvSpPr>
        <p:spPr>
          <a:xfrm>
            <a:off x="594890" y="202382"/>
            <a:ext cx="9594273" cy="60211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1E1D64"/>
                </a:solidFill>
                <a:latin typeface="Myriad Pro"/>
                <a:ea typeface="+mn-ea"/>
                <a:cs typeface="Myriad Pro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1E1D64"/>
                </a:solidFill>
                <a:latin typeface="Myriad Pro"/>
                <a:ea typeface="+mn-ea"/>
                <a:cs typeface="Myriad Pro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1E1D64"/>
                </a:solidFill>
                <a:latin typeface="Myriad Pro"/>
                <a:ea typeface="+mn-ea"/>
                <a:cs typeface="Myriad Pro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1E1D64"/>
                </a:solidFill>
                <a:latin typeface="Myriad Pro"/>
                <a:ea typeface="+mn-ea"/>
                <a:cs typeface="Myriad Pro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1E1D64"/>
                </a:solidFill>
                <a:latin typeface="Myriad Pro"/>
                <a:ea typeface="+mn-ea"/>
                <a:cs typeface="Myriad Pro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4000" dirty="0"/>
              <a:t>EYOF </a:t>
            </a:r>
            <a:r>
              <a:rPr lang="cs-CZ" sz="4000" dirty="0" err="1"/>
              <a:t>Vuokatti</a:t>
            </a:r>
            <a:r>
              <a:rPr lang="cs-CZ" sz="4000" dirty="0"/>
              <a:t> 2021 / 2022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F66BCA7-2185-42B3-82A4-E5317C70BB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521" y="1161808"/>
            <a:ext cx="4010025" cy="5010861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97CD9D3B-A227-415E-83B3-4754633E900C}"/>
              </a:ext>
            </a:extLst>
          </p:cNvPr>
          <p:cNvSpPr/>
          <p:nvPr/>
        </p:nvSpPr>
        <p:spPr>
          <a:xfrm>
            <a:off x="8234521" y="6616552"/>
            <a:ext cx="380104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cs-CZ" sz="1000" dirty="0">
                <a:solidFill>
                  <a:srgbClr val="0070C0"/>
                </a:solidFill>
                <a:latin typeface="Arial" panose="020B0604020202020204" pitchFamily="34" charset="0"/>
              </a:rPr>
              <a:t>ČESKÝ OLYMPIJSKÝ TÝM | Sportovní úsek ČOV | duben 2022</a:t>
            </a:r>
            <a:endParaRPr lang="cs-CZ" sz="1000" dirty="0">
              <a:solidFill>
                <a:srgbClr val="0070C0"/>
              </a:solidFill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14177393-2B82-40CC-AD0A-A7B68170F2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1" r="23134"/>
          <a:stretch/>
        </p:blipFill>
        <p:spPr>
          <a:xfrm>
            <a:off x="4276492" y="1161807"/>
            <a:ext cx="3995555" cy="501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282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245" y="482456"/>
            <a:ext cx="4149437" cy="673628"/>
          </a:xfrm>
        </p:spPr>
        <p:txBody>
          <a:bodyPr>
            <a:noAutofit/>
          </a:bodyPr>
          <a:lstStyle/>
          <a:p>
            <a:r>
              <a:rPr lang="cs-CZ" sz="2600" dirty="0">
                <a:solidFill>
                  <a:schemeClr val="bg1"/>
                </a:solidFill>
              </a:rPr>
              <a:t>PRE – CAMPY</a:t>
            </a:r>
            <a:endParaRPr lang="en-US" sz="2600" dirty="0">
              <a:solidFill>
                <a:schemeClr val="bg1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820677" y="-568515"/>
            <a:ext cx="6858000" cy="799503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2279984" cy="6858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2330" y="-1"/>
            <a:ext cx="196967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93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F2BFA76-FF10-45AE-94A5-5887D50ED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659217"/>
            <a:ext cx="12192001" cy="198784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00057B9-1507-4E9E-AC3D-A8954A19C4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3961" y="202382"/>
            <a:ext cx="1711601" cy="61106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F68005A-5D97-4897-B972-B223358E2554}"/>
              </a:ext>
            </a:extLst>
          </p:cNvPr>
          <p:cNvSpPr txBox="1">
            <a:spLocks/>
          </p:cNvSpPr>
          <p:nvPr/>
        </p:nvSpPr>
        <p:spPr>
          <a:xfrm>
            <a:off x="594890" y="202382"/>
            <a:ext cx="9594273" cy="60211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1E1D64"/>
                </a:solidFill>
                <a:latin typeface="Myriad Pro"/>
                <a:ea typeface="+mn-ea"/>
                <a:cs typeface="Myriad Pro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1E1D64"/>
                </a:solidFill>
                <a:latin typeface="Myriad Pro"/>
                <a:ea typeface="+mn-ea"/>
                <a:cs typeface="Myriad Pro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1E1D64"/>
                </a:solidFill>
                <a:latin typeface="Myriad Pro"/>
                <a:ea typeface="+mn-ea"/>
                <a:cs typeface="Myriad Pro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1E1D64"/>
                </a:solidFill>
                <a:latin typeface="Myriad Pro"/>
                <a:ea typeface="+mn-ea"/>
                <a:cs typeface="Myriad Pro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1E1D64"/>
                </a:solidFill>
                <a:latin typeface="Myriad Pro"/>
                <a:ea typeface="+mn-ea"/>
                <a:cs typeface="Myriad Pro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4000" dirty="0"/>
              <a:t>Český olympijský tým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43B6967F-8B21-440D-A8C6-D7C35217B40A}"/>
              </a:ext>
            </a:extLst>
          </p:cNvPr>
          <p:cNvSpPr txBox="1">
            <a:spLocks/>
          </p:cNvSpPr>
          <p:nvPr/>
        </p:nvSpPr>
        <p:spPr>
          <a:xfrm>
            <a:off x="512063" y="1175029"/>
            <a:ext cx="3990363" cy="379530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1E1D64"/>
                </a:solidFill>
                <a:latin typeface="Myriad Pro"/>
                <a:ea typeface="+mn-ea"/>
                <a:cs typeface="Myriad Pro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1E1D64"/>
                </a:solidFill>
                <a:latin typeface="Myriad Pro"/>
                <a:ea typeface="+mn-ea"/>
                <a:cs typeface="Myriad Pro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1E1D64"/>
                </a:solidFill>
                <a:latin typeface="Myriad Pro"/>
                <a:ea typeface="+mn-ea"/>
                <a:cs typeface="Myriad Pro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1E1D64"/>
                </a:solidFill>
                <a:latin typeface="Myriad Pro"/>
                <a:ea typeface="+mn-ea"/>
                <a:cs typeface="Myriad Pro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1E1D64"/>
                </a:solidFill>
                <a:latin typeface="Myriad Pro"/>
                <a:ea typeface="+mn-ea"/>
                <a:cs typeface="Myriad Pro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77 sportovců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20 v prosinci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48 </a:t>
            </a:r>
            <a:r>
              <a:rPr lang="cs-CZ" dirty="0" err="1"/>
              <a:t>Vuokatti</a:t>
            </a:r>
            <a:r>
              <a:rPr lang="cs-CZ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9 </a:t>
            </a:r>
            <a:r>
              <a:rPr lang="cs-CZ" dirty="0" err="1"/>
              <a:t>Lahti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E70C551-C3AA-483A-8AAD-AA2BF8B3AC64}"/>
              </a:ext>
            </a:extLst>
          </p:cNvPr>
          <p:cNvSpPr txBox="1">
            <a:spLocks/>
          </p:cNvSpPr>
          <p:nvPr/>
        </p:nvSpPr>
        <p:spPr>
          <a:xfrm>
            <a:off x="5087376" y="1130520"/>
            <a:ext cx="3990363" cy="379530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1E1D64"/>
                </a:solidFill>
                <a:latin typeface="Myriad Pro"/>
                <a:ea typeface="+mn-ea"/>
                <a:cs typeface="Myriad Pro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1E1D64"/>
                </a:solidFill>
                <a:latin typeface="Myriad Pro"/>
                <a:ea typeface="+mn-ea"/>
                <a:cs typeface="Myriad Pro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1E1D64"/>
                </a:solidFill>
                <a:latin typeface="Myriad Pro"/>
                <a:ea typeface="+mn-ea"/>
                <a:cs typeface="Myriad Pro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1E1D64"/>
                </a:solidFill>
                <a:latin typeface="Myriad Pro"/>
                <a:ea typeface="+mn-ea"/>
                <a:cs typeface="Myriad Pro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1E1D64"/>
                </a:solidFill>
                <a:latin typeface="Myriad Pro"/>
                <a:ea typeface="+mn-ea"/>
                <a:cs typeface="Myriad Pro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134 členů výpravy (včetně štábu, medicínského týmu, mediální tým, vedení…)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3 akce v jednom...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9D88B1F3-E49F-45B9-8D95-1570AAD148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40" b="16485"/>
          <a:stretch/>
        </p:blipFill>
        <p:spPr>
          <a:xfrm>
            <a:off x="512063" y="3119795"/>
            <a:ext cx="11117766" cy="373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795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F2BFA76-FF10-45AE-94A5-5887D50ED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659217"/>
            <a:ext cx="12192001" cy="198784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00057B9-1507-4E9E-AC3D-A8954A19C4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3961" y="202382"/>
            <a:ext cx="1711601" cy="61106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F68005A-5D97-4897-B972-B223358E2554}"/>
              </a:ext>
            </a:extLst>
          </p:cNvPr>
          <p:cNvSpPr txBox="1">
            <a:spLocks/>
          </p:cNvSpPr>
          <p:nvPr/>
        </p:nvSpPr>
        <p:spPr>
          <a:xfrm>
            <a:off x="594890" y="202382"/>
            <a:ext cx="9594273" cy="60211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1E1D64"/>
                </a:solidFill>
                <a:latin typeface="Myriad Pro"/>
                <a:ea typeface="+mn-ea"/>
                <a:cs typeface="Myriad Pro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1E1D64"/>
                </a:solidFill>
                <a:latin typeface="Myriad Pro"/>
                <a:ea typeface="+mn-ea"/>
                <a:cs typeface="Myriad Pro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1E1D64"/>
                </a:solidFill>
                <a:latin typeface="Myriad Pro"/>
                <a:ea typeface="+mn-ea"/>
                <a:cs typeface="Myriad Pro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1E1D64"/>
                </a:solidFill>
                <a:latin typeface="Myriad Pro"/>
                <a:ea typeface="+mn-ea"/>
                <a:cs typeface="Myriad Pro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1E1D64"/>
                </a:solidFill>
                <a:latin typeface="Myriad Pro"/>
                <a:ea typeface="+mn-ea"/>
                <a:cs typeface="Myriad Pro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4000" dirty="0"/>
              <a:t>Český olympijský tým</a:t>
            </a:r>
          </a:p>
          <a:p>
            <a:endParaRPr lang="cs-CZ" sz="4000" dirty="0"/>
          </a:p>
        </p:txBody>
      </p:sp>
      <p:graphicFrame>
        <p:nvGraphicFramePr>
          <p:cNvPr id="12" name="Tabulka 11">
            <a:extLst>
              <a:ext uri="{FF2B5EF4-FFF2-40B4-BE49-F238E27FC236}">
                <a16:creationId xmlns:a16="http://schemas.microsoft.com/office/drawing/2014/main" id="{716DD152-A955-4E6E-B90E-97B1A36068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520087"/>
              </p:ext>
            </p:extLst>
          </p:nvPr>
        </p:nvGraphicFramePr>
        <p:xfrm>
          <a:off x="97933" y="1364522"/>
          <a:ext cx="8549110" cy="35261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7070">
                  <a:extLst>
                    <a:ext uri="{9D8B030D-6E8A-4147-A177-3AD203B41FA5}">
                      <a16:colId xmlns:a16="http://schemas.microsoft.com/office/drawing/2014/main" val="1779815340"/>
                    </a:ext>
                  </a:extLst>
                </a:gridCol>
                <a:gridCol w="2716696">
                  <a:extLst>
                    <a:ext uri="{9D8B030D-6E8A-4147-A177-3AD203B41FA5}">
                      <a16:colId xmlns:a16="http://schemas.microsoft.com/office/drawing/2014/main" val="3697871178"/>
                    </a:ext>
                  </a:extLst>
                </a:gridCol>
                <a:gridCol w="1788535">
                  <a:extLst>
                    <a:ext uri="{9D8B030D-6E8A-4147-A177-3AD203B41FA5}">
                      <a16:colId xmlns:a16="http://schemas.microsoft.com/office/drawing/2014/main" val="1154622864"/>
                    </a:ext>
                  </a:extLst>
                </a:gridCol>
                <a:gridCol w="3786809">
                  <a:extLst>
                    <a:ext uri="{9D8B030D-6E8A-4147-A177-3AD203B41FA5}">
                      <a16:colId xmlns:a16="http://schemas.microsoft.com/office/drawing/2014/main" val="3475049977"/>
                    </a:ext>
                  </a:extLst>
                </a:gridCol>
              </a:tblGrid>
              <a:tr h="219075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600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1</a:t>
                      </a:r>
                      <a:endParaRPr lang="cs-CZ" sz="1600" b="0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600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Petr Hák</a:t>
                      </a:r>
                      <a:endParaRPr lang="cs-CZ" sz="1600" b="0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600" u="none" strike="noStrike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Biatlon</a:t>
                      </a:r>
                      <a:endParaRPr lang="cs-CZ" sz="1600" b="0" i="0" u="none" strike="noStrike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600" u="none" strike="noStrike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7,5 km sprint </a:t>
                      </a:r>
                      <a:endParaRPr lang="cs-CZ" sz="1600" b="0" i="1" u="none" strike="noStrike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1552285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600" u="none" strike="noStrike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1</a:t>
                      </a:r>
                      <a:endParaRPr lang="cs-CZ" sz="1600" b="0" i="0" u="none" strike="noStrike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600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Jakub </a:t>
                      </a:r>
                      <a:r>
                        <a:rPr lang="cs-CZ" sz="1600" u="none" strike="noStrike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Hroneš</a:t>
                      </a:r>
                      <a:endParaRPr lang="cs-CZ" sz="1600" b="0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600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Snowboarding</a:t>
                      </a:r>
                      <a:endParaRPr lang="cs-CZ" sz="1600" b="0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600" u="none" strike="noStrike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slopestyle</a:t>
                      </a:r>
                      <a:r>
                        <a:rPr lang="cs-CZ" sz="1600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cs-CZ" sz="1600" b="0" i="1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5551542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600" u="none" strike="noStrike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1</a:t>
                      </a:r>
                      <a:endParaRPr lang="cs-CZ" sz="1600" b="0" i="0" u="none" strike="noStrike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600" u="none" strike="noStrike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Tým (ženy)</a:t>
                      </a:r>
                      <a:endParaRPr lang="cs-CZ" sz="1600" b="0" i="0" u="none" strike="noStrike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600" u="none" strike="noStrike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Lední hokej</a:t>
                      </a:r>
                      <a:endParaRPr lang="cs-CZ" sz="1600" b="0" i="0" u="none" strike="noStrike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600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turnaj ženských týmů </a:t>
                      </a:r>
                      <a:endParaRPr lang="cs-CZ" sz="1600" b="0" i="1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5089236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6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2</a:t>
                      </a:r>
                      <a:endParaRPr lang="cs-CZ" sz="16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6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Štafeta</a:t>
                      </a:r>
                      <a:endParaRPr lang="cs-CZ" sz="16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60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Biatlon</a:t>
                      </a:r>
                      <a:endParaRPr lang="cs-CZ" sz="1600" b="0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60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Smíšená štafeta - 4 x 6 km </a:t>
                      </a:r>
                      <a:endParaRPr lang="cs-CZ" sz="1600" b="0" i="1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763492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60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2</a:t>
                      </a:r>
                      <a:endParaRPr lang="cs-CZ" sz="1600" b="0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6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Jiří Konvalinka</a:t>
                      </a:r>
                      <a:endParaRPr lang="cs-CZ" sz="16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60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Severská kombinace</a:t>
                      </a:r>
                      <a:endParaRPr lang="cs-CZ" sz="1600" b="0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60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jednotlivci střední můstek + 6 km </a:t>
                      </a:r>
                      <a:endParaRPr lang="cs-CZ" sz="1600" b="0" i="1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6200972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60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2</a:t>
                      </a:r>
                      <a:endParaRPr lang="cs-CZ" sz="1600" b="0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6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Jiří Tuž</a:t>
                      </a:r>
                      <a:endParaRPr lang="cs-CZ" sz="16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60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Běh na lyžích</a:t>
                      </a:r>
                      <a:endParaRPr lang="cs-CZ" sz="1600" b="0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60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7,5 km klasicky chlapci </a:t>
                      </a:r>
                      <a:endParaRPr lang="cs-CZ" sz="1600" b="0" i="1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5206281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60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2</a:t>
                      </a:r>
                      <a:endParaRPr lang="cs-CZ" sz="1600" b="0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6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Jakub </a:t>
                      </a:r>
                      <a:r>
                        <a:rPr lang="cs-CZ" sz="1600" u="none" strike="noStrike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Hroneš</a:t>
                      </a:r>
                      <a:endParaRPr lang="cs-CZ" sz="16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6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Snowboarding</a:t>
                      </a:r>
                      <a:endParaRPr lang="cs-CZ" sz="16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6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Big Air </a:t>
                      </a:r>
                      <a:endParaRPr lang="cs-CZ" sz="1600" b="0" i="1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5109020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effectLst/>
                        </a:rPr>
                        <a:t>4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200" u="none" strike="noStrike">
                          <a:effectLst/>
                        </a:rPr>
                        <a:t>Kateřina Pavlů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200" u="none" strike="noStrike">
                          <a:effectLst/>
                        </a:rPr>
                        <a:t>Biatlon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200" u="none" strike="noStrike">
                          <a:effectLst/>
                        </a:rPr>
                        <a:t>10 km ženy </a:t>
                      </a:r>
                      <a:endParaRPr lang="cs-CZ" sz="12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0014820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>
                          <a:effectLst/>
                        </a:rPr>
                        <a:t>4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200" u="none" strike="noStrike" dirty="0">
                          <a:effectLst/>
                        </a:rPr>
                        <a:t>Tým (muži)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200" u="none" strike="noStrike">
                          <a:effectLst/>
                        </a:rPr>
                        <a:t>Lední hokej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200" u="none" strike="noStrike">
                          <a:effectLst/>
                        </a:rPr>
                        <a:t>turnaj mužských týmů </a:t>
                      </a:r>
                      <a:endParaRPr lang="cs-CZ" sz="12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6724921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>
                          <a:effectLst/>
                        </a:rPr>
                        <a:t>5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200" u="none" strike="noStrike" dirty="0">
                          <a:effectLst/>
                        </a:rPr>
                        <a:t>Nela </a:t>
                      </a:r>
                      <a:r>
                        <a:rPr lang="cs-CZ" sz="1200" u="none" strike="noStrike" dirty="0" err="1">
                          <a:effectLst/>
                        </a:rPr>
                        <a:t>Půbalová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200" u="none" strike="noStrike">
                          <a:effectLst/>
                        </a:rPr>
                        <a:t>Běh na lyžích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200" u="none" strike="noStrike" dirty="0">
                          <a:effectLst/>
                        </a:rPr>
                        <a:t>5 km klasicky (Závod)</a:t>
                      </a:r>
                      <a:endParaRPr lang="cs-CZ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0615565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>
                          <a:effectLst/>
                        </a:rPr>
                        <a:t>5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200" u="none" strike="noStrike" dirty="0">
                          <a:effectLst/>
                        </a:rPr>
                        <a:t>Ondřej Pilař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200" u="none" strike="noStrike">
                          <a:effectLst/>
                        </a:rPr>
                        <a:t>Běh na lyžích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200" u="none" strike="noStrike">
                          <a:effectLst/>
                        </a:rPr>
                        <a:t>10 km volně (Závod)</a:t>
                      </a:r>
                      <a:endParaRPr lang="cs-CZ" sz="12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9346691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>
                          <a:effectLst/>
                        </a:rPr>
                        <a:t>6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200" u="none" strike="noStrike" dirty="0">
                          <a:effectLst/>
                        </a:rPr>
                        <a:t>Klára Ulrichová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200" u="none" strike="noStrike">
                          <a:effectLst/>
                        </a:rPr>
                        <a:t>Skok na lyžích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200" u="none" strike="noStrike" dirty="0">
                          <a:effectLst/>
                        </a:rPr>
                        <a:t>střední můstek individuální závod (Závod)</a:t>
                      </a:r>
                      <a:endParaRPr lang="cs-CZ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8759524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>
                          <a:effectLst/>
                        </a:rPr>
                        <a:t>7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200" u="none" strike="noStrike" dirty="0">
                          <a:effectLst/>
                        </a:rPr>
                        <a:t>Štafeta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200" u="none" strike="noStrike" dirty="0">
                          <a:effectLst/>
                        </a:rPr>
                        <a:t>Běh na lyžích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200" u="none" strike="noStrike">
                          <a:effectLst/>
                        </a:rPr>
                        <a:t>smíšená štafeta 4x5 km (Závod)</a:t>
                      </a:r>
                      <a:endParaRPr lang="cs-CZ" sz="12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2946640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>
                          <a:effectLst/>
                        </a:rPr>
                        <a:t>7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200" u="none" strike="noStrike">
                          <a:effectLst/>
                        </a:rPr>
                        <a:t>Kateřina Gotvaldová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200" u="none" strike="noStrike" dirty="0">
                          <a:effectLst/>
                        </a:rPr>
                        <a:t>Biatlon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200" u="none" strike="noStrike" dirty="0">
                          <a:effectLst/>
                        </a:rPr>
                        <a:t>10 km ženy (Závod)</a:t>
                      </a:r>
                      <a:endParaRPr lang="cs-CZ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8395041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>
                          <a:effectLst/>
                        </a:rPr>
                        <a:t>8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200" u="none" strike="noStrike">
                          <a:effectLst/>
                        </a:rPr>
                        <a:t>Štafeta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200" u="none" strike="noStrike">
                          <a:effectLst/>
                        </a:rPr>
                        <a:t>Alpské lyžování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200" u="none" strike="noStrike" dirty="0">
                          <a:effectLst/>
                        </a:rPr>
                        <a:t>paralelní obří slalom - smíšené týmy (Závod)</a:t>
                      </a:r>
                      <a:endParaRPr lang="cs-CZ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6919601"/>
                  </a:ext>
                </a:extLst>
              </a:tr>
            </a:tbl>
          </a:graphicData>
        </a:graphic>
      </p:graphicFrame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0265CAE2-AEEC-4E50-A3E5-7EE02D3E7A52}"/>
              </a:ext>
            </a:extLst>
          </p:cNvPr>
          <p:cNvSpPr txBox="1">
            <a:spLocks/>
          </p:cNvSpPr>
          <p:nvPr/>
        </p:nvSpPr>
        <p:spPr>
          <a:xfrm>
            <a:off x="97933" y="5227788"/>
            <a:ext cx="9594273" cy="4458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1E1D64"/>
                </a:solidFill>
                <a:latin typeface="Myriad Pro"/>
                <a:ea typeface="+mn-ea"/>
                <a:cs typeface="Myriad Pro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1E1D64"/>
                </a:solidFill>
                <a:latin typeface="Myriad Pro"/>
                <a:ea typeface="+mn-ea"/>
                <a:cs typeface="Myriad Pro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1E1D64"/>
                </a:solidFill>
                <a:latin typeface="Myriad Pro"/>
                <a:ea typeface="+mn-ea"/>
                <a:cs typeface="Myriad Pro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1E1D64"/>
                </a:solidFill>
                <a:latin typeface="Myriad Pro"/>
                <a:ea typeface="+mn-ea"/>
                <a:cs typeface="Myriad Pro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1E1D64"/>
                </a:solidFill>
                <a:latin typeface="Myriad Pro"/>
                <a:ea typeface="+mn-ea"/>
                <a:cs typeface="Myriad Pro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7 medailí (29); 15x do 8. místa; 36x do 16. místa 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D513A48-6652-4A62-AA13-4A1A4C1D2D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050" y="948213"/>
            <a:ext cx="4944038" cy="3293965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BBEE5AC3-2FF9-4887-9DEB-5838BC794CB0}"/>
              </a:ext>
            </a:extLst>
          </p:cNvPr>
          <p:cNvSpPr/>
          <p:nvPr/>
        </p:nvSpPr>
        <p:spPr>
          <a:xfrm>
            <a:off x="8234521" y="6616552"/>
            <a:ext cx="380104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cs-CZ" sz="1000" dirty="0">
                <a:solidFill>
                  <a:srgbClr val="0070C0"/>
                </a:solidFill>
                <a:latin typeface="Arial" panose="020B0604020202020204" pitchFamily="34" charset="0"/>
              </a:rPr>
              <a:t>ČESKÝ OLYMPIJSKÝ TÝM | Sportovní úsek ČOV | duben 2022</a:t>
            </a:r>
            <a:endParaRPr lang="cs-CZ" sz="1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761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F2BFA76-FF10-45AE-94A5-5887D50ED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659217"/>
            <a:ext cx="12192001" cy="198784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00057B9-1507-4E9E-AC3D-A8954A19C4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3961" y="202382"/>
            <a:ext cx="1711601" cy="61106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F68005A-5D97-4897-B972-B223358E2554}"/>
              </a:ext>
            </a:extLst>
          </p:cNvPr>
          <p:cNvSpPr txBox="1">
            <a:spLocks/>
          </p:cNvSpPr>
          <p:nvPr/>
        </p:nvSpPr>
        <p:spPr>
          <a:xfrm>
            <a:off x="594890" y="202382"/>
            <a:ext cx="9594273" cy="60211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1E1D64"/>
                </a:solidFill>
                <a:latin typeface="Myriad Pro"/>
                <a:ea typeface="+mn-ea"/>
                <a:cs typeface="Myriad Pro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1E1D64"/>
                </a:solidFill>
                <a:latin typeface="Myriad Pro"/>
                <a:ea typeface="+mn-ea"/>
                <a:cs typeface="Myriad Pro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1E1D64"/>
                </a:solidFill>
                <a:latin typeface="Myriad Pro"/>
                <a:ea typeface="+mn-ea"/>
                <a:cs typeface="Myriad Pro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1E1D64"/>
                </a:solidFill>
                <a:latin typeface="Myriad Pro"/>
                <a:ea typeface="+mn-ea"/>
                <a:cs typeface="Myriad Pro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1E1D64"/>
                </a:solidFill>
                <a:latin typeface="Myriad Pro"/>
                <a:ea typeface="+mn-ea"/>
                <a:cs typeface="Myriad Pro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4000" dirty="0"/>
              <a:t>Český olympijský tým</a:t>
            </a:r>
          </a:p>
          <a:p>
            <a:endParaRPr lang="cs-CZ" sz="4000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3AC0B50E-7C4B-4860-BFEE-00F7C90D55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8439" y="804501"/>
            <a:ext cx="8390084" cy="5081515"/>
          </a:xfrm>
          <a:prstGeom prst="rect">
            <a:avLst/>
          </a:prstGeom>
        </p:spPr>
      </p:pic>
      <p:sp>
        <p:nvSpPr>
          <p:cNvPr id="15" name="Obdélník 14">
            <a:extLst>
              <a:ext uri="{FF2B5EF4-FFF2-40B4-BE49-F238E27FC236}">
                <a16:creationId xmlns:a16="http://schemas.microsoft.com/office/drawing/2014/main" id="{91505FC1-1D6D-474A-ABBD-F6D8AD649C9C}"/>
              </a:ext>
            </a:extLst>
          </p:cNvPr>
          <p:cNvSpPr/>
          <p:nvPr/>
        </p:nvSpPr>
        <p:spPr>
          <a:xfrm>
            <a:off x="8234521" y="6616552"/>
            <a:ext cx="380104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cs-CZ" sz="1000" dirty="0">
                <a:solidFill>
                  <a:srgbClr val="0070C0"/>
                </a:solidFill>
                <a:latin typeface="Arial" panose="020B0604020202020204" pitchFamily="34" charset="0"/>
              </a:rPr>
              <a:t>ČESKÝ OLYMPIJSKÝ TÝM | Sportovní úsek ČOV | duben 2022</a:t>
            </a:r>
            <a:endParaRPr lang="cs-CZ" sz="1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7015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F2BFA76-FF10-45AE-94A5-5887D50ED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659217"/>
            <a:ext cx="12192001" cy="198784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00057B9-1507-4E9E-AC3D-A8954A19C4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3961" y="202382"/>
            <a:ext cx="1711601" cy="61106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F68005A-5D97-4897-B972-B223358E2554}"/>
              </a:ext>
            </a:extLst>
          </p:cNvPr>
          <p:cNvSpPr txBox="1">
            <a:spLocks/>
          </p:cNvSpPr>
          <p:nvPr/>
        </p:nvSpPr>
        <p:spPr>
          <a:xfrm>
            <a:off x="594890" y="202382"/>
            <a:ext cx="9594273" cy="60211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1E1D64"/>
                </a:solidFill>
                <a:latin typeface="Myriad Pro"/>
                <a:ea typeface="+mn-ea"/>
                <a:cs typeface="Myriad Pro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1E1D64"/>
                </a:solidFill>
                <a:latin typeface="Myriad Pro"/>
                <a:ea typeface="+mn-ea"/>
                <a:cs typeface="Myriad Pro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1E1D64"/>
                </a:solidFill>
                <a:latin typeface="Myriad Pro"/>
                <a:ea typeface="+mn-ea"/>
                <a:cs typeface="Myriad Pro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1E1D64"/>
                </a:solidFill>
                <a:latin typeface="Myriad Pro"/>
                <a:ea typeface="+mn-ea"/>
                <a:cs typeface="Myriad Pro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1E1D64"/>
                </a:solidFill>
                <a:latin typeface="Myriad Pro"/>
                <a:ea typeface="+mn-ea"/>
                <a:cs typeface="Myriad Pro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4000" dirty="0"/>
              <a:t>Český olympijský tým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43B6967F-8B21-440D-A8C6-D7C35217B40A}"/>
              </a:ext>
            </a:extLst>
          </p:cNvPr>
          <p:cNvSpPr txBox="1">
            <a:spLocks/>
          </p:cNvSpPr>
          <p:nvPr/>
        </p:nvSpPr>
        <p:spPr>
          <a:xfrm>
            <a:off x="401763" y="1029541"/>
            <a:ext cx="10281105" cy="379530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1E1D64"/>
                </a:solidFill>
                <a:latin typeface="Myriad Pro"/>
                <a:ea typeface="+mn-ea"/>
                <a:cs typeface="Myriad Pro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1E1D64"/>
                </a:solidFill>
                <a:latin typeface="Myriad Pro"/>
                <a:ea typeface="+mn-ea"/>
                <a:cs typeface="Myriad Pro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1E1D64"/>
                </a:solidFill>
                <a:latin typeface="Myriad Pro"/>
                <a:ea typeface="+mn-ea"/>
                <a:cs typeface="Myriad Pro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1E1D64"/>
                </a:solidFill>
                <a:latin typeface="Myriad Pro"/>
                <a:ea typeface="+mn-ea"/>
                <a:cs typeface="Myriad Pro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1E1D64"/>
                </a:solidFill>
                <a:latin typeface="Myriad Pro"/>
                <a:ea typeface="+mn-ea"/>
                <a:cs typeface="Myriad Pro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Doprava – AČR + letenky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Zimní edice – velké množství materiálu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Tam – dva Airbusy - Zpět – Airbus + </a:t>
            </a:r>
            <a:r>
              <a:rPr lang="cs-CZ" dirty="0" err="1"/>
              <a:t>Cassa</a:t>
            </a:r>
            <a:r>
              <a:rPr lang="cs-CZ" dirty="0"/>
              <a:t> (+ dodávka biatlon)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COVID – test 72h před odletem, test těsně před odletem, 2 sportovkyně neodletěly do </a:t>
            </a:r>
            <a:r>
              <a:rPr lang="cs-CZ" dirty="0" err="1"/>
              <a:t>Lahti</a:t>
            </a:r>
            <a:r>
              <a:rPr lang="cs-CZ" dirty="0"/>
              <a:t>, ostatní všichni prošli, testování přímo na letišti, kontrolní testy u hokeje žen, ve Finsku se netestovalo (s výjimkou neočkovaných…)  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54398BA-762F-4772-9903-8F2663C295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038" y="3459225"/>
            <a:ext cx="9091962" cy="3196393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961EDFA5-25DF-4676-87E8-EDDEABE8582E}"/>
              </a:ext>
            </a:extLst>
          </p:cNvPr>
          <p:cNvSpPr/>
          <p:nvPr/>
        </p:nvSpPr>
        <p:spPr>
          <a:xfrm>
            <a:off x="8234521" y="6616552"/>
            <a:ext cx="380104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cs-CZ" sz="1000" dirty="0">
                <a:solidFill>
                  <a:srgbClr val="0070C0"/>
                </a:solidFill>
                <a:latin typeface="Arial" panose="020B0604020202020204" pitchFamily="34" charset="0"/>
              </a:rPr>
              <a:t>ČESKÝ OLYMPIJSKÝ TÝM | Sportovní úsek ČOV | duben 2022</a:t>
            </a:r>
            <a:endParaRPr lang="cs-CZ" sz="1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855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594891" y="969649"/>
            <a:ext cx="6343465" cy="3242554"/>
          </a:xfrm>
        </p:spPr>
        <p:txBody>
          <a:bodyPr>
            <a:normAutofit fontScale="925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Tým ve </a:t>
            </a:r>
            <a:r>
              <a:rPr lang="cs-CZ" dirty="0" err="1"/>
              <a:t>Vuokatti</a:t>
            </a:r>
            <a:r>
              <a:rPr lang="cs-CZ" dirty="0"/>
              <a:t> i </a:t>
            </a:r>
            <a:r>
              <a:rPr lang="cs-CZ" dirty="0" err="1"/>
              <a:t>Lahti</a:t>
            </a:r>
            <a:r>
              <a:rPr lang="cs-CZ" dirty="0"/>
              <a:t> včetně fotografky</a:t>
            </a:r>
            <a:br>
              <a:rPr lang="cs-CZ" dirty="0"/>
            </a:br>
            <a:r>
              <a:rPr lang="cs-CZ" dirty="0"/>
              <a:t>– zlepšený servis pro sportovní svazy</a:t>
            </a:r>
            <a:br>
              <a:rPr lang="cs-CZ" dirty="0"/>
            </a:br>
            <a:r>
              <a:rPr lang="cs-CZ" dirty="0"/>
              <a:t>a spolupráce s nimi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Sociální sítě ČOT: téměř </a:t>
            </a:r>
            <a:r>
              <a:rPr lang="cs-CZ" b="1" dirty="0"/>
              <a:t>9 700 000 </a:t>
            </a:r>
            <a:r>
              <a:rPr lang="cs-CZ" dirty="0"/>
              <a:t>zobrazení</a:t>
            </a:r>
            <a:br>
              <a:rPr lang="cs-CZ" dirty="0"/>
            </a:br>
            <a:r>
              <a:rPr lang="cs-CZ" dirty="0"/>
              <a:t>obsahu k EYOF (150 příspěvků a 200 </a:t>
            </a:r>
            <a:r>
              <a:rPr lang="cs-CZ" dirty="0" err="1"/>
              <a:t>stories</a:t>
            </a:r>
            <a:r>
              <a:rPr lang="cs-CZ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Media </a:t>
            </a:r>
            <a:r>
              <a:rPr lang="cs-CZ" dirty="0" err="1"/>
              <a:t>day</a:t>
            </a:r>
            <a:r>
              <a:rPr lang="cs-CZ" dirty="0"/>
              <a:t> pro mladé sportovce:</a:t>
            </a:r>
            <a:br>
              <a:rPr lang="cs-CZ" dirty="0"/>
            </a:br>
            <a:r>
              <a:rPr lang="cs-CZ" dirty="0"/>
              <a:t>Studio 6, Sportovní zprávy, </a:t>
            </a:r>
            <a:r>
              <a:rPr lang="cs-CZ" dirty="0" err="1"/>
              <a:t>ČRo</a:t>
            </a:r>
            <a:r>
              <a:rPr lang="cs-CZ" dirty="0"/>
              <a:t> a další.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Výstupy ve všech media typech</a:t>
            </a:r>
            <a:br>
              <a:rPr lang="cs-CZ" dirty="0"/>
            </a:br>
            <a:r>
              <a:rPr lang="cs-CZ" dirty="0"/>
              <a:t>– TV, rozhlas, tisk, web, </a:t>
            </a:r>
            <a:r>
              <a:rPr lang="cs-CZ" dirty="0" err="1"/>
              <a:t>podcast</a:t>
            </a:r>
            <a:r>
              <a:rPr lang="cs-CZ" dirty="0"/>
              <a:t>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7F2BFA76-FF10-45AE-94A5-5887D50ED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659217"/>
            <a:ext cx="12192001" cy="198784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00057B9-1507-4E9E-AC3D-A8954A19C4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3961" y="202382"/>
            <a:ext cx="1711601" cy="61106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F68005A-5D97-4897-B972-B223358E2554}"/>
              </a:ext>
            </a:extLst>
          </p:cNvPr>
          <p:cNvSpPr txBox="1">
            <a:spLocks/>
          </p:cNvSpPr>
          <p:nvPr/>
        </p:nvSpPr>
        <p:spPr>
          <a:xfrm>
            <a:off x="594890" y="202382"/>
            <a:ext cx="9594273" cy="60211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1E1D64"/>
                </a:solidFill>
                <a:latin typeface="Myriad Pro"/>
                <a:ea typeface="+mn-ea"/>
                <a:cs typeface="Myriad Pro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1E1D64"/>
                </a:solidFill>
                <a:latin typeface="Myriad Pro"/>
                <a:ea typeface="+mn-ea"/>
                <a:cs typeface="Myriad Pro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1E1D64"/>
                </a:solidFill>
                <a:latin typeface="Myriad Pro"/>
                <a:ea typeface="+mn-ea"/>
                <a:cs typeface="Myriad Pro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1E1D64"/>
                </a:solidFill>
                <a:latin typeface="Myriad Pro"/>
                <a:ea typeface="+mn-ea"/>
                <a:cs typeface="Myriad Pro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1E1D64"/>
                </a:solidFill>
                <a:latin typeface="Myriad Pro"/>
                <a:ea typeface="+mn-ea"/>
                <a:cs typeface="Myriad Pro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4000"/>
              <a:t>Komunikace a sociální sítě</a:t>
            </a:r>
            <a:endParaRPr lang="cs-CZ" sz="4000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F20700C1-4B22-C04F-8620-7A714B6573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2685" y="956126"/>
            <a:ext cx="1958386" cy="2326563"/>
          </a:xfrm>
          <a:prstGeom prst="rect">
            <a:avLst/>
          </a:prstGeom>
          <a:effectLst>
            <a:outerShdw blurRad="50800" dist="1270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8928B476-6442-E742-96E1-1185AAF213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4371" y="287131"/>
            <a:ext cx="2632301" cy="2995558"/>
          </a:xfrm>
          <a:prstGeom prst="rect">
            <a:avLst/>
          </a:prstGeom>
          <a:effectLst>
            <a:outerShdw blurRad="50800" dist="1270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797B8176-9473-354A-ADFE-B822B6DB53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6261" y="4602059"/>
            <a:ext cx="2380218" cy="1913696"/>
          </a:xfrm>
          <a:prstGeom prst="rect">
            <a:avLst/>
          </a:prstGeom>
          <a:effectLst>
            <a:outerShdw blurRad="50800" dist="1270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48709798-84D7-7043-BEFD-CD0B9AB117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4370" y="3441685"/>
            <a:ext cx="2632301" cy="1477013"/>
          </a:xfrm>
          <a:prstGeom prst="rect">
            <a:avLst/>
          </a:prstGeom>
          <a:effectLst>
            <a:outerShdw blurRad="50800" dist="1270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52A1D343-36A7-904F-B392-AC54726DD9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22685" y="3441684"/>
            <a:ext cx="1969350" cy="1477013"/>
          </a:xfrm>
          <a:prstGeom prst="rect">
            <a:avLst/>
          </a:prstGeom>
          <a:effectLst>
            <a:outerShdw blurRad="50800" dist="1270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ACEE92F-5ACA-8B4B-ACF7-4210E588CB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7" y="5240567"/>
            <a:ext cx="3149600" cy="1409700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6B586601-A829-E44C-9D3A-D0361C67B0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9025" y="4558679"/>
            <a:ext cx="2753591" cy="1962388"/>
          </a:xfrm>
          <a:prstGeom prst="rect">
            <a:avLst/>
          </a:prstGeom>
          <a:effectLst/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25D2E7A1-8EFF-A142-A788-78BD925A84C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59457" y="5131023"/>
            <a:ext cx="795318" cy="1409700"/>
          </a:xfrm>
          <a:prstGeom prst="rect">
            <a:avLst/>
          </a:prstGeom>
          <a:effectLst>
            <a:outerShdw blurRad="50800" dist="1270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CDFD9F55-6386-2642-AB0F-A4A9DFBB6C0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17301" y="5131023"/>
            <a:ext cx="798697" cy="1409700"/>
          </a:xfrm>
          <a:prstGeom prst="rect">
            <a:avLst/>
          </a:prstGeom>
          <a:effectLst>
            <a:outerShdw blurRad="50800" dist="1270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C69E9D39-8B47-924C-B914-39329F7090B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67463" y="5131023"/>
            <a:ext cx="798697" cy="1409700"/>
          </a:xfrm>
          <a:prstGeom prst="rect">
            <a:avLst/>
          </a:prstGeom>
          <a:effectLst>
            <a:outerShdw blurRad="50800" dist="1270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60643E71-A450-6E45-BF31-ED59DFF0DB3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18755" y="5131023"/>
            <a:ext cx="797567" cy="1409700"/>
          </a:xfrm>
          <a:prstGeom prst="rect">
            <a:avLst/>
          </a:prstGeom>
          <a:effectLst>
            <a:outerShdw blurRad="50800" dist="1270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2" name="Obrázek 31">
            <a:extLst>
              <a:ext uri="{FF2B5EF4-FFF2-40B4-BE49-F238E27FC236}">
                <a16:creationId xmlns:a16="http://schemas.microsoft.com/office/drawing/2014/main" id="{E85A9087-D634-CB42-AB47-953B985B612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041116" y="5131023"/>
            <a:ext cx="797567" cy="1409700"/>
          </a:xfrm>
          <a:prstGeom prst="rect">
            <a:avLst/>
          </a:prstGeom>
          <a:effectLst>
            <a:outerShdw blurRad="50800" dist="1270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75E27B46-4D64-1641-8F13-6455956B6B8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963801" y="5131023"/>
            <a:ext cx="813679" cy="1409700"/>
          </a:xfrm>
          <a:prstGeom prst="rect">
            <a:avLst/>
          </a:prstGeom>
          <a:effectLst>
            <a:outerShdw blurRad="50800" dist="1270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9" name="Obdélník 18">
            <a:extLst>
              <a:ext uri="{FF2B5EF4-FFF2-40B4-BE49-F238E27FC236}">
                <a16:creationId xmlns:a16="http://schemas.microsoft.com/office/drawing/2014/main" id="{AC433058-83FD-4744-B380-5E24EE675967}"/>
              </a:ext>
            </a:extLst>
          </p:cNvPr>
          <p:cNvSpPr/>
          <p:nvPr/>
        </p:nvSpPr>
        <p:spPr>
          <a:xfrm>
            <a:off x="8234521" y="6616552"/>
            <a:ext cx="380104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cs-CZ" sz="1000" dirty="0">
                <a:solidFill>
                  <a:srgbClr val="0070C0"/>
                </a:solidFill>
                <a:latin typeface="Arial" panose="020B0604020202020204" pitchFamily="34" charset="0"/>
              </a:rPr>
              <a:t>ČESKÝ OLYMPIJSKÝ TÝM | Sportovní úsek ČOV | duben 2022</a:t>
            </a:r>
            <a:endParaRPr lang="cs-CZ" sz="1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943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F68005A-5D97-4897-B972-B223358E2554}"/>
              </a:ext>
            </a:extLst>
          </p:cNvPr>
          <p:cNvSpPr txBox="1">
            <a:spLocks/>
          </p:cNvSpPr>
          <p:nvPr/>
        </p:nvSpPr>
        <p:spPr>
          <a:xfrm>
            <a:off x="594890" y="202382"/>
            <a:ext cx="9594273" cy="60211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1E1D64"/>
                </a:solidFill>
                <a:latin typeface="Myriad Pro"/>
                <a:ea typeface="+mn-ea"/>
                <a:cs typeface="Myriad Pro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1E1D64"/>
                </a:solidFill>
                <a:latin typeface="Myriad Pro"/>
                <a:ea typeface="+mn-ea"/>
                <a:cs typeface="Myriad Pro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1E1D64"/>
                </a:solidFill>
                <a:latin typeface="Myriad Pro"/>
                <a:ea typeface="+mn-ea"/>
                <a:cs typeface="Myriad Pro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1E1D64"/>
                </a:solidFill>
                <a:latin typeface="Myriad Pro"/>
                <a:ea typeface="+mn-ea"/>
                <a:cs typeface="Myriad Pro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1E1D64"/>
                </a:solidFill>
                <a:latin typeface="Myriad Pro"/>
                <a:ea typeface="+mn-ea"/>
                <a:cs typeface="Myriad Pro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4000" dirty="0"/>
              <a:t>Světové hry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43B6967F-8B21-440D-A8C6-D7C35217B40A}"/>
              </a:ext>
            </a:extLst>
          </p:cNvPr>
          <p:cNvSpPr txBox="1">
            <a:spLocks/>
          </p:cNvSpPr>
          <p:nvPr/>
        </p:nvSpPr>
        <p:spPr>
          <a:xfrm>
            <a:off x="594890" y="1336644"/>
            <a:ext cx="9444460" cy="43932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1E1D64"/>
                </a:solidFill>
                <a:latin typeface="Myriad Pro"/>
                <a:ea typeface="+mn-ea"/>
                <a:cs typeface="Myriad Pro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1E1D64"/>
                </a:solidFill>
                <a:latin typeface="Myriad Pro"/>
                <a:ea typeface="+mn-ea"/>
                <a:cs typeface="Myriad Pro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1E1D64"/>
                </a:solidFill>
                <a:latin typeface="Myriad Pro"/>
                <a:ea typeface="+mn-ea"/>
                <a:cs typeface="Myriad Pro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1E1D64"/>
                </a:solidFill>
                <a:latin typeface="Myriad Pro"/>
                <a:ea typeface="+mn-ea"/>
                <a:cs typeface="Myriad Pro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1E1D64"/>
                </a:solidFill>
                <a:latin typeface="Myriad Pro"/>
                <a:ea typeface="+mn-ea"/>
                <a:cs typeface="Myriad Pro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Aktuálně 83 sportovců + nové kvalifikace – (Rusko, Bělorusko </a:t>
            </a:r>
            <a:r>
              <a:rPr lang="cs-CZ" dirty="0" err="1"/>
              <a:t>out</a:t>
            </a:r>
            <a:r>
              <a:rPr lang="cs-CZ" dirty="0"/>
              <a:t>..)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Objednáno oblečení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Letenky, víza – příspěvek svazům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Extra doprovody nad rámec kvóty – příspěvek svazům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Medicínské zajištění – lékař, 2x </a:t>
            </a:r>
            <a:r>
              <a:rPr lang="cs-CZ" dirty="0" err="1"/>
              <a:t>fyzio</a:t>
            </a: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Mediální tým ( + ČT?)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Pro štáb aktuálně rezervované pokoje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Výprava celkem cca 130 – 150 (aktuální odhad)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+ Odhad – 8 rozhodčích (pouze menší set oblečení) 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2F93D9B-F2E8-4623-A7C8-9745570C2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9163" y="440648"/>
            <a:ext cx="1228658" cy="109069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975162A-C9BC-46BB-B418-DE559F7032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9351" y="5689599"/>
            <a:ext cx="8672649" cy="920175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DEC295B9-976B-44F4-A7ED-A75568DF78C3}"/>
              </a:ext>
            </a:extLst>
          </p:cNvPr>
          <p:cNvSpPr/>
          <p:nvPr/>
        </p:nvSpPr>
        <p:spPr>
          <a:xfrm>
            <a:off x="8468711" y="6214396"/>
            <a:ext cx="380104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cs-CZ" sz="1000" dirty="0">
                <a:solidFill>
                  <a:schemeClr val="bg1"/>
                </a:solidFill>
                <a:latin typeface="Arial" panose="020B0604020202020204" pitchFamily="34" charset="0"/>
              </a:rPr>
              <a:t>ČESKÝ OLYMPIJSKÝ TÝM | Sportovní úsek ČOV | duben 2022</a:t>
            </a:r>
            <a:endParaRPr lang="cs-CZ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12634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6056</TotalTime>
  <Words>799</Words>
  <Application>Microsoft Office PowerPoint</Application>
  <PresentationFormat>Širokoúhlá obrazovka</PresentationFormat>
  <Paragraphs>130</Paragraphs>
  <Slides>10</Slides>
  <Notes>10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Myriad Pro</vt:lpstr>
      <vt:lpstr>Myriad Pro Semibold</vt:lpstr>
      <vt:lpstr>Motiv Office</vt:lpstr>
      <vt:lpstr>Prezentace aplikace PowerPoint</vt:lpstr>
      <vt:lpstr>Prezentace aplikace PowerPoint</vt:lpstr>
      <vt:lpstr>PRE – CAMPY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Martin Doktor</dc:creator>
  <cp:lastModifiedBy>Martin Doktor</cp:lastModifiedBy>
  <cp:revision>78</cp:revision>
  <cp:lastPrinted>2021-03-09T09:51:49Z</cp:lastPrinted>
  <dcterms:created xsi:type="dcterms:W3CDTF">2021-03-05T16:58:37Z</dcterms:created>
  <dcterms:modified xsi:type="dcterms:W3CDTF">2022-04-05T07:37:36Z</dcterms:modified>
</cp:coreProperties>
</file>