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3" r:id="rId2"/>
    <p:sldId id="295" r:id="rId3"/>
    <p:sldId id="311" r:id="rId4"/>
    <p:sldId id="312" r:id="rId5"/>
    <p:sldId id="310" r:id="rId6"/>
    <p:sldId id="315" r:id="rId7"/>
    <p:sldId id="323" r:id="rId8"/>
    <p:sldId id="316" r:id="rId9"/>
    <p:sldId id="322" r:id="rId10"/>
    <p:sldId id="314" r:id="rId11"/>
    <p:sldId id="319" r:id="rId12"/>
    <p:sldId id="320" r:id="rId13"/>
    <p:sldId id="321" r:id="rId14"/>
    <p:sldId id="313" r:id="rId15"/>
    <p:sldId id="288" r:id="rId1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E"/>
    <a:srgbClr val="0647C5"/>
    <a:srgbClr val="032583"/>
    <a:srgbClr val="010308"/>
    <a:srgbClr val="05509C"/>
    <a:srgbClr val="3369F0"/>
    <a:srgbClr val="069EDB"/>
    <a:srgbClr val="72BCE8"/>
    <a:srgbClr val="3C71DE"/>
    <a:srgbClr val="02C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83710" autoAdjust="0"/>
  </p:normalViewPr>
  <p:slideViewPr>
    <p:cSldViewPr snapToGrid="0">
      <p:cViewPr varScale="1">
        <p:scale>
          <a:sx n="58" d="100"/>
          <a:sy n="58" d="100"/>
        </p:scale>
        <p:origin x="95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C6944-2308-4FE2-95BF-3BE15D726CAD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BD14F-DBC6-4CC0-BF1A-2C42E08D2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31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BD14F-DBC6-4CC0-BF1A-2C42E08D2F1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17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BD14F-DBC6-4CC0-BF1A-2C42E08D2F1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92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BD14F-DBC6-4CC0-BF1A-2C42E08D2F1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622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BD14F-DBC6-4CC0-BF1A-2C42E08D2F1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87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BD14F-DBC6-4CC0-BF1A-2C42E08D2F1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946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BD14F-DBC6-4CC0-BF1A-2C42E08D2F1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856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Video Tokio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8092-E202-4BE9-8D5C-5553DA50D9F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58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Výprava měla celkem 263 členů, včetně vedení ČOV. V nominaci bylo nakonec po všech realokacích a změnách u sportovců číslo 115 – což v reálu díky STR je 114 sportovců. Lidí z řad trenérů, medicínských pracovníků a dalšího servisu bylo celkem 143.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BD14F-DBC6-4CC0-BF1A-2C42E08D2F1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329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 soutěží nakonec nastoupilo 110 sportovců – jeden sportovec nenastoupil kvůli kombinace okolností s </a:t>
            </a:r>
            <a:r>
              <a:rPr lang="cs-CZ" dirty="0" err="1"/>
              <a:t>covidem</a:t>
            </a:r>
            <a:r>
              <a:rPr lang="cs-CZ" dirty="0"/>
              <a:t> a zraněním, tři hokejisté nezasáhli do zápasů, ale byli na soupisce. 14 akreditací jsme získali od MF. Medicínský tým byl velice dobře pokryt a to i při skutečnosti, kdy polovinu her byl šéflékař kvůli </a:t>
            </a:r>
            <a:r>
              <a:rPr lang="cs-CZ" dirty="0" err="1"/>
              <a:t>covidu</a:t>
            </a:r>
            <a:r>
              <a:rPr lang="cs-CZ" dirty="0"/>
              <a:t> jen on-line. Prioritně jsme využívali lékaře a fyzioterapeuty daných sportů. Štáb byl na hranici hratelnosti – kvůli rozdělení do vesnic – 13 osob… největší skupina….. </a:t>
            </a:r>
            <a:r>
              <a:rPr lang="cs-CZ" dirty="0" err="1"/>
              <a:t>Atd</a:t>
            </a:r>
            <a:r>
              <a:rPr lang="cs-CZ" dirty="0"/>
              <a:t> Změn se událo 40 – ať už kvůli </a:t>
            </a:r>
            <a:r>
              <a:rPr lang="cs-CZ" dirty="0" err="1"/>
              <a:t>covidu</a:t>
            </a:r>
            <a:r>
              <a:rPr lang="cs-CZ" dirty="0"/>
              <a:t>, nebo realokacím, zranění </a:t>
            </a:r>
            <a:r>
              <a:rPr lang="cs-CZ" dirty="0" err="1"/>
              <a:t>atd</a:t>
            </a:r>
            <a:r>
              <a:rPr lang="cs-CZ" dirty="0"/>
              <a:t> </a:t>
            </a:r>
            <a:r>
              <a:rPr lang="cs-CZ" dirty="0" err="1"/>
              <a:t>atd</a:t>
            </a:r>
            <a:r>
              <a:rPr lang="cs-CZ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BD14F-DBC6-4CC0-BF1A-2C42E08D2F1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34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vidíte všechny změny v grafice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BD14F-DBC6-4CC0-BF1A-2C42E08D2F1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221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BD14F-DBC6-4CC0-BF1A-2C42E08D2F1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070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Už asi nemusím opakovat všechna opatření, která byla před ZOH aplikována, ale rád bych udělal drobný souhrn, který ukáže, že všechna omezení, nařízení, a pravidla k něčemu byla a ač se někomu mohlo zdát, že to bylo třeba někdy i přehnané a </a:t>
            </a:r>
            <a:r>
              <a:rPr lang="cs-CZ" dirty="0" err="1"/>
              <a:t>né</a:t>
            </a:r>
            <a:r>
              <a:rPr lang="cs-CZ" dirty="0"/>
              <a:t> všichni bohužel nastavená pravidla dodržovali, tak ve výsledku se podařilo to nejdůležitější – tedy, že nám </a:t>
            </a:r>
            <a:r>
              <a:rPr lang="cs-CZ" dirty="0" err="1"/>
              <a:t>covid</a:t>
            </a:r>
            <a:r>
              <a:rPr lang="cs-CZ" dirty="0"/>
              <a:t>   podstatě nikoho nevyřadil ze soutěže… </a:t>
            </a:r>
          </a:p>
          <a:p>
            <a:r>
              <a:rPr lang="cs-CZ" dirty="0"/>
              <a:t>V Pekingu bylo provedeno celkem 1,8 milionu testů, z toho byl relativně malý záchyt na úrovni mizivých setin procenta a že to fungovalo bylo demonstrováno tím, že v posledních dnech ZOH už byly nulové záchyty…</a:t>
            </a:r>
          </a:p>
          <a:p>
            <a:r>
              <a:rPr lang="cs-CZ" dirty="0"/>
              <a:t>Co se týká českého týmu, pak bylo provedeno před odletem 1347 testů, povedlo se, že v charteru nakonec nebyl ani jediný pozitivní záchyt. Což se dá pokládat za </a:t>
            </a:r>
            <a:r>
              <a:rPr lang="cs-CZ" dirty="0" err="1"/>
              <a:t>zázzrak</a:t>
            </a:r>
            <a:r>
              <a:rPr lang="cs-CZ" dirty="0"/>
              <a:t>, ale on to nebyl zázrak, byla to tvrdá práce mnoha lidí, počínaje expertním týmem, až po kolegyně z ČOV, které měly na starosti koordinaci testování a odletů. A také to bylo za cenu extrémních nákladů v řádu milionů korun.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BD14F-DBC6-4CC0-BF1A-2C42E08D2F1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06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To vše ale mělo za důsledek jednak zmiňovanou nulu u charteru, ale navíc – z celé výpravy byl skutečně pozitivní jeden sportovec, který se nakazil na cestě – toto si dovolím říci s vědomím, že byl doma udělán re-test jeho vzorku ve státním zdravotním ústavu a tak víme, že z ČR cestoval negativní…. </a:t>
            </a:r>
          </a:p>
          <a:p>
            <a:r>
              <a:rPr lang="cs-CZ" dirty="0"/>
              <a:t>V Pekingu jsme řešili sice relativně hodně dalších případů, ale ty byly způsobeny </a:t>
            </a:r>
            <a:r>
              <a:rPr lang="cs-CZ" dirty="0" err="1"/>
              <a:t>tzv</a:t>
            </a:r>
            <a:r>
              <a:rPr lang="cs-CZ" dirty="0"/>
              <a:t> zbytkovými hodnotami po nedávno prodělané nákaze – proto jsme také řadu lidí pouštěli do Pekingu až později, než bylo v plánu, za což nám mnohdy spílali, ale byla to jediná šance, jak je uchránit od izolace v Číně…  Celkově bylo zachyceno: ……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BD14F-DBC6-4CC0-BF1A-2C42E08D2F1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745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BD14F-DBC6-4CC0-BF1A-2C42E08D2F1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937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BD14F-DBC6-4CC0-BF1A-2C42E08D2F1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76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EAA5-EEF0-4B6F-A4EE-7B60594852B7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67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EAA5-EEF0-4B6F-A4EE-7B60594852B7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43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EAA5-EEF0-4B6F-A4EE-7B60594852B7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37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EAA5-EEF0-4B6F-A4EE-7B60594852B7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17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EAA5-EEF0-4B6F-A4EE-7B60594852B7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22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EAA5-EEF0-4B6F-A4EE-7B60594852B7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95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EAA5-EEF0-4B6F-A4EE-7B60594852B7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60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EAA5-EEF0-4B6F-A4EE-7B60594852B7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74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EAA5-EEF0-4B6F-A4EE-7B60594852B7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33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EAA5-EEF0-4B6F-A4EE-7B60594852B7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08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EAA5-EEF0-4B6F-A4EE-7B60594852B7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97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8EAA5-EEF0-4B6F-A4EE-7B60594852B7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7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50"/>
            <a:ext cx="12192000" cy="2000250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662153" y="887546"/>
            <a:ext cx="4281008" cy="338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000" b="1" dirty="0">
                <a:solidFill>
                  <a:srgbClr val="00226C"/>
                </a:solidFill>
              </a:rPr>
              <a:t>Peking 2022 </a:t>
            </a:r>
            <a:r>
              <a:rPr lang="cs-CZ" sz="2900" b="1" dirty="0">
                <a:solidFill>
                  <a:srgbClr val="00226C"/>
                </a:solidFill>
              </a:rPr>
              <a:t>hodnocení VV ČOV </a:t>
            </a:r>
          </a:p>
          <a:p>
            <a:r>
              <a:rPr lang="cs-CZ" sz="2900" b="1" dirty="0">
                <a:solidFill>
                  <a:srgbClr val="00226C"/>
                </a:solidFill>
              </a:rPr>
              <a:t>1. 3. 2022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35" y="1422153"/>
            <a:ext cx="1922554" cy="18831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596" y="1108035"/>
            <a:ext cx="1877936" cy="2245809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8344846" y="6540157"/>
            <a:ext cx="3871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</a:rPr>
              <a:t>ČESKÝ OLYMPIJSKÝ TÝM | Sportovní úsek ČOV | březen 2022|</a:t>
            </a:r>
            <a:endParaRPr lang="cs-CZ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48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7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t="12605" b="68034"/>
          <a:stretch/>
        </p:blipFill>
        <p:spPr>
          <a:xfrm>
            <a:off x="0" y="6470724"/>
            <a:ext cx="12192000" cy="38727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4589" y="251880"/>
            <a:ext cx="8291879" cy="3312832"/>
          </a:xfrm>
        </p:spPr>
        <p:txBody>
          <a:bodyPr>
            <a:normAutofit/>
          </a:bodyPr>
          <a:lstStyle/>
          <a:p>
            <a:pPr marL="342900" indent="-342900"/>
            <a:r>
              <a:rPr lang="cs-CZ" dirty="0">
                <a:solidFill>
                  <a:schemeClr val="bg1"/>
                </a:solidFill>
              </a:rPr>
              <a:t>zastoupení ve všech sportech</a:t>
            </a:r>
          </a:p>
          <a:p>
            <a:pPr marL="342900" indent="-342900"/>
            <a:r>
              <a:rPr lang="cs-CZ" dirty="0">
                <a:solidFill>
                  <a:schemeClr val="bg1"/>
                </a:solidFill>
              </a:rPr>
              <a:t>poprvé curling – boom díky manželům Paulovým</a:t>
            </a:r>
          </a:p>
          <a:p>
            <a:pPr marL="342900" indent="-342900"/>
            <a:r>
              <a:rPr lang="cs-CZ" dirty="0">
                <a:solidFill>
                  <a:schemeClr val="bg1"/>
                </a:solidFill>
              </a:rPr>
              <a:t>poprvé ženský hokej</a:t>
            </a:r>
          </a:p>
          <a:p>
            <a:pPr marL="342900" indent="-342900"/>
            <a:r>
              <a:rPr lang="cs-CZ" dirty="0">
                <a:solidFill>
                  <a:schemeClr val="bg1"/>
                </a:solidFill>
              </a:rPr>
              <a:t>poprvé skoky na lyžích žen – Anežka </a:t>
            </a:r>
            <a:r>
              <a:rPr lang="cs-CZ" dirty="0" err="1">
                <a:solidFill>
                  <a:schemeClr val="bg1"/>
                </a:solidFill>
              </a:rPr>
              <a:t>Indráčková</a:t>
            </a:r>
            <a:r>
              <a:rPr lang="cs-CZ" dirty="0">
                <a:solidFill>
                  <a:schemeClr val="bg1"/>
                </a:solidFill>
              </a:rPr>
              <a:t> se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v 15 letech stala nejmladší účastnicí celých her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342900" indent="-342900"/>
            <a:endParaRPr lang="cs-CZ" dirty="0">
              <a:solidFill>
                <a:schemeClr val="bg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24838" y="322729"/>
            <a:ext cx="8454615" cy="634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HODNOCENÍ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C124D8F-79F3-45DB-8A0C-23E8DAFF6C7F}"/>
              </a:ext>
            </a:extLst>
          </p:cNvPr>
          <p:cNvSpPr/>
          <p:nvPr/>
        </p:nvSpPr>
        <p:spPr>
          <a:xfrm>
            <a:off x="8344846" y="6540157"/>
            <a:ext cx="3871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</a:rPr>
              <a:t>ČESKÝ OLYMPIJSKÝ TÝM | Sportovní úsek ČOV | březen 2022|</a:t>
            </a:r>
            <a:endParaRPr lang="cs-CZ" sz="1000" dirty="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6CF3483-C949-4FE2-A17A-00DF851F1D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41"/>
          <a:stretch/>
        </p:blipFill>
        <p:spPr>
          <a:xfrm>
            <a:off x="3735443" y="2756916"/>
            <a:ext cx="8130170" cy="331283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6969332-EADC-4027-8D15-47B6E11F64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r="42590"/>
          <a:stretch/>
        </p:blipFill>
        <p:spPr>
          <a:xfrm>
            <a:off x="178946" y="1001989"/>
            <a:ext cx="3394788" cy="506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8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t="12605" b="68034"/>
          <a:stretch/>
        </p:blipFill>
        <p:spPr>
          <a:xfrm>
            <a:off x="0" y="6470724"/>
            <a:ext cx="12192000" cy="387276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624838" y="322729"/>
            <a:ext cx="8454615" cy="634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HODNOCENÍ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DBB63FFE-E383-4BE9-AF3C-0301EE4EB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34" y="957431"/>
            <a:ext cx="6096000" cy="4667250"/>
          </a:xfrm>
          <a:prstGeom prst="rect">
            <a:avLst/>
          </a:prstGeom>
        </p:spPr>
      </p:pic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09CC30E6-F433-42D5-8D32-D9BC7808C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34" y="5794872"/>
            <a:ext cx="6835364" cy="477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226C"/>
                </a:solidFill>
              </a:rPr>
              <a:t>14 x do 8. místa; 31 x do 16. místa</a:t>
            </a:r>
          </a:p>
          <a:p>
            <a:pPr marL="342900" indent="-342900"/>
            <a:endParaRPr lang="cs-CZ" dirty="0">
              <a:solidFill>
                <a:srgbClr val="00226C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EFD8E13B-A929-466D-9F48-32116675C412}"/>
              </a:ext>
            </a:extLst>
          </p:cNvPr>
          <p:cNvGrpSpPr/>
          <p:nvPr/>
        </p:nvGrpSpPr>
        <p:grpSpPr>
          <a:xfrm>
            <a:off x="6575060" y="957431"/>
            <a:ext cx="5269306" cy="4667250"/>
            <a:chOff x="6443634" y="809066"/>
            <a:chExt cx="6736302" cy="5078776"/>
          </a:xfrm>
        </p:grpSpPr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9444F089-6C0D-4755-90A9-7CF8E3668A52}"/>
                </a:ext>
              </a:extLst>
            </p:cNvPr>
            <p:cNvSpPr/>
            <p:nvPr/>
          </p:nvSpPr>
          <p:spPr>
            <a:xfrm>
              <a:off x="7822254" y="2426691"/>
              <a:ext cx="709383" cy="1756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6E0FCEBF-B294-46E2-8069-5D91AC9F5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634" y="809066"/>
              <a:ext cx="3386791" cy="5078776"/>
            </a:xfrm>
            <a:prstGeom prst="rect">
              <a:avLst/>
            </a:prstGeom>
          </p:spPr>
        </p:pic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E6624834-6EEA-4251-AF7A-E498FC470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4085" y="809066"/>
              <a:ext cx="3385851" cy="5078776"/>
            </a:xfrm>
            <a:prstGeom prst="rect">
              <a:avLst/>
            </a:prstGeom>
          </p:spPr>
        </p:pic>
      </p:grpSp>
      <p:pic>
        <p:nvPicPr>
          <p:cNvPr id="21" name="Obrázek 20">
            <a:extLst>
              <a:ext uri="{FF2B5EF4-FFF2-40B4-BE49-F238E27FC236}">
                <a16:creationId xmlns:a16="http://schemas.microsoft.com/office/drawing/2014/main" id="{58D6473B-F323-42F2-ACF0-34C1295DBB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7088" y="212725"/>
            <a:ext cx="959380" cy="55836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2B96CBB6-D1A5-4BB4-8E63-139372DFFA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01410" y="5736734"/>
            <a:ext cx="530735" cy="634702"/>
          </a:xfrm>
          <a:prstGeom prst="rect">
            <a:avLst/>
          </a:prstGeom>
        </p:spPr>
      </p:pic>
      <p:sp>
        <p:nvSpPr>
          <p:cNvPr id="23" name="Obdélník 22">
            <a:extLst>
              <a:ext uri="{FF2B5EF4-FFF2-40B4-BE49-F238E27FC236}">
                <a16:creationId xmlns:a16="http://schemas.microsoft.com/office/drawing/2014/main" id="{44C785C4-6704-4346-9EB1-B39857B8BED1}"/>
              </a:ext>
            </a:extLst>
          </p:cNvPr>
          <p:cNvSpPr/>
          <p:nvPr/>
        </p:nvSpPr>
        <p:spPr>
          <a:xfrm>
            <a:off x="8344846" y="6540157"/>
            <a:ext cx="3871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</a:rPr>
              <a:t>ČESKÝ OLYMPIJSKÝ TÝM | Sportovní úsek ČOV | březen 2022|</a:t>
            </a:r>
            <a:endParaRPr lang="cs-CZ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4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t="12605" b="68034"/>
          <a:stretch/>
        </p:blipFill>
        <p:spPr>
          <a:xfrm>
            <a:off x="0" y="6470724"/>
            <a:ext cx="12192000" cy="3872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7088" y="212725"/>
            <a:ext cx="959380" cy="558369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624838" y="322729"/>
            <a:ext cx="8454615" cy="634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HODNOCENÍ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6ECFA43-AD71-4AE4-AB6E-E7455D41B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410" y="5550534"/>
            <a:ext cx="530735" cy="634702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7C124D8F-79F3-45DB-8A0C-23E8DAFF6C7F}"/>
              </a:ext>
            </a:extLst>
          </p:cNvPr>
          <p:cNvSpPr/>
          <p:nvPr/>
        </p:nvSpPr>
        <p:spPr>
          <a:xfrm>
            <a:off x="8344846" y="6540157"/>
            <a:ext cx="3871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</a:rPr>
              <a:t>ČESKÝ OLYMPIJSKÝ TÝM | Sportovní úsek ČOV | březen 2022|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444F089-6C0D-4755-90A9-7CF8E3668A52}"/>
              </a:ext>
            </a:extLst>
          </p:cNvPr>
          <p:cNvSpPr/>
          <p:nvPr/>
        </p:nvSpPr>
        <p:spPr>
          <a:xfrm>
            <a:off x="5410717" y="1604898"/>
            <a:ext cx="1673129" cy="2372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7634" y="840527"/>
            <a:ext cx="6835364" cy="601747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226C"/>
                </a:solidFill>
              </a:rPr>
              <a:t>Výsledky dotazníku</a:t>
            </a:r>
          </a:p>
          <a:p>
            <a:pPr marL="342900" indent="-342900"/>
            <a:endParaRPr lang="cs-CZ" dirty="0">
              <a:solidFill>
                <a:srgbClr val="00226C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F959FAE-6A37-451D-B165-B7C4558E9B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5473"/>
            <a:ext cx="12216419" cy="81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t="12605" b="68034"/>
          <a:stretch/>
        </p:blipFill>
        <p:spPr>
          <a:xfrm>
            <a:off x="0" y="6470724"/>
            <a:ext cx="12192000" cy="3872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7088" y="212725"/>
            <a:ext cx="959380" cy="558369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624838" y="322729"/>
            <a:ext cx="8454615" cy="634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HODNOCENÍ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6ECFA43-AD71-4AE4-AB6E-E7455D41B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410" y="5550534"/>
            <a:ext cx="530735" cy="634702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7C124D8F-79F3-45DB-8A0C-23E8DAFF6C7F}"/>
              </a:ext>
            </a:extLst>
          </p:cNvPr>
          <p:cNvSpPr/>
          <p:nvPr/>
        </p:nvSpPr>
        <p:spPr>
          <a:xfrm>
            <a:off x="8344846" y="6540157"/>
            <a:ext cx="3871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</a:rPr>
              <a:t>ČESKÝ OLYMPIJSKÝ TÝM | Sportovní úsek ČOV | březen 2022|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444F089-6C0D-4755-90A9-7CF8E3668A52}"/>
              </a:ext>
            </a:extLst>
          </p:cNvPr>
          <p:cNvSpPr/>
          <p:nvPr/>
        </p:nvSpPr>
        <p:spPr>
          <a:xfrm>
            <a:off x="5410717" y="1604898"/>
            <a:ext cx="1673129" cy="2372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7634" y="840527"/>
            <a:ext cx="6835364" cy="601747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226C"/>
                </a:solidFill>
              </a:rPr>
              <a:t>Video</a:t>
            </a:r>
          </a:p>
          <a:p>
            <a:pPr marL="342900" indent="-342900"/>
            <a:endParaRPr lang="cs-CZ" dirty="0">
              <a:solidFill>
                <a:srgbClr val="00226C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5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358FEBD4-1432-421F-8038-FA09522A81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65" y="0"/>
            <a:ext cx="8604173" cy="68797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F9499DF-58D8-4AC4-9979-F5D9A73DF6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17"/>
          <a:stretch/>
        </p:blipFill>
        <p:spPr>
          <a:xfrm>
            <a:off x="1217365" y="-1"/>
            <a:ext cx="457200" cy="580588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910B16D-787C-415D-A258-6D87018D2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7365" cy="68580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0EF5918-97C9-4558-AA5E-E9A7FBD0FE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630"/>
          <a:stretch/>
        </p:blipFill>
        <p:spPr>
          <a:xfrm>
            <a:off x="1217365" y="5706736"/>
            <a:ext cx="457200" cy="117301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B07B010-2ADD-4586-80F3-5B2FF1C1E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8738" y="0"/>
            <a:ext cx="2016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66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379849B-E508-4755-BBF2-3A4223BAE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823" y="1090819"/>
            <a:ext cx="3910354" cy="467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1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t="12605" b="68034"/>
          <a:stretch/>
        </p:blipFill>
        <p:spPr>
          <a:xfrm>
            <a:off x="0" y="6470724"/>
            <a:ext cx="12192000" cy="3872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7088" y="212725"/>
            <a:ext cx="959380" cy="558369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624838" y="322729"/>
            <a:ext cx="8454615" cy="634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6ECFA43-AD71-4AE4-AB6E-E7455D41B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410" y="5550534"/>
            <a:ext cx="530735" cy="634702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7C124D8F-79F3-45DB-8A0C-23E8DAFF6C7F}"/>
              </a:ext>
            </a:extLst>
          </p:cNvPr>
          <p:cNvSpPr/>
          <p:nvPr/>
        </p:nvSpPr>
        <p:spPr>
          <a:xfrm>
            <a:off x="8344846" y="6540157"/>
            <a:ext cx="3871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</a:rPr>
              <a:t>ČESKÝ OLYMPIJSKÝ TÝM | Sportovní úsek ČOV | březen 2022|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190014F0-154C-4135-A7F9-19F6EB02EE20}"/>
              </a:ext>
            </a:extLst>
          </p:cNvPr>
          <p:cNvSpPr txBox="1">
            <a:spLocks/>
          </p:cNvSpPr>
          <p:nvPr/>
        </p:nvSpPr>
        <p:spPr>
          <a:xfrm>
            <a:off x="379032" y="405552"/>
            <a:ext cx="4212633" cy="634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600" b="1" dirty="0">
                <a:solidFill>
                  <a:srgbClr val="00226C"/>
                </a:solidFill>
              </a:rPr>
              <a:t>FINÁLNÍ NOMINACE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2366D883-D54E-47D1-AE13-13E0F3ECFE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532" y="2543296"/>
            <a:ext cx="5731625" cy="1771408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8DF65766-21E9-4E94-82CB-60FC5365D7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65" y="892533"/>
            <a:ext cx="5670703" cy="45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96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47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222F1849-B9B9-4477-BBFC-3BFD4206E6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3"/>
          <a:stretch/>
        </p:blipFill>
        <p:spPr>
          <a:xfrm>
            <a:off x="4333244" y="298818"/>
            <a:ext cx="3958469" cy="217904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t="12605" b="68034"/>
          <a:stretch/>
        </p:blipFill>
        <p:spPr>
          <a:xfrm>
            <a:off x="0" y="6470724"/>
            <a:ext cx="12192000" cy="38727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0686" y="823556"/>
            <a:ext cx="4881706" cy="5962822"/>
          </a:xfrm>
        </p:spPr>
        <p:txBody>
          <a:bodyPr>
            <a:noAutofit/>
          </a:bodyPr>
          <a:lstStyle/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cs-CZ" sz="2200" dirty="0">
                <a:solidFill>
                  <a:schemeClr val="bg1"/>
                </a:solidFill>
              </a:rPr>
              <a:t>114 SPORTOVCŮ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cs-CZ" sz="2200" dirty="0">
                <a:solidFill>
                  <a:schemeClr val="bg1"/>
                </a:solidFill>
              </a:rPr>
              <a:t>110 nastoupilo do soutěží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cs-CZ" sz="2200" dirty="0">
                <a:solidFill>
                  <a:schemeClr val="bg1"/>
                </a:solidFill>
              </a:rPr>
              <a:t>143 členů doprovodu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cs-CZ" sz="2200" dirty="0">
                <a:solidFill>
                  <a:schemeClr val="bg1"/>
                </a:solidFill>
              </a:rPr>
              <a:t>129 na </a:t>
            </a:r>
            <a:r>
              <a:rPr lang="cs-CZ" sz="2200" dirty="0" err="1">
                <a:solidFill>
                  <a:schemeClr val="bg1"/>
                </a:solidFill>
              </a:rPr>
              <a:t>Ao</a:t>
            </a:r>
            <a:r>
              <a:rPr lang="cs-CZ" sz="2200" dirty="0">
                <a:solidFill>
                  <a:schemeClr val="bg1"/>
                </a:solidFill>
              </a:rPr>
              <a:t>(c) (střídání)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cs-CZ" sz="2200" dirty="0">
                <a:solidFill>
                  <a:schemeClr val="bg1"/>
                </a:solidFill>
              </a:rPr>
              <a:t>14 akreditací MF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cs-CZ" sz="2200" dirty="0" err="1">
                <a:solidFill>
                  <a:schemeClr val="bg1"/>
                </a:solidFill>
              </a:rPr>
              <a:t>medical</a:t>
            </a:r>
            <a:r>
              <a:rPr lang="cs-CZ" sz="2200" dirty="0">
                <a:solidFill>
                  <a:schemeClr val="bg1"/>
                </a:solidFill>
              </a:rPr>
              <a:t> tým 27 osob 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cs-CZ" sz="2200" dirty="0">
                <a:solidFill>
                  <a:schemeClr val="bg1"/>
                </a:solidFill>
              </a:rPr>
              <a:t>štáb (včetně stavby) 16 osob.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cs-CZ" sz="2200" dirty="0">
                <a:solidFill>
                  <a:schemeClr val="bg1"/>
                </a:solidFill>
              </a:rPr>
              <a:t>media tým 10 osob – 3 x </a:t>
            </a:r>
            <a:r>
              <a:rPr lang="cs-CZ" sz="2200" dirty="0" err="1">
                <a:solidFill>
                  <a:schemeClr val="bg1"/>
                </a:solidFill>
              </a:rPr>
              <a:t>press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 err="1">
                <a:solidFill>
                  <a:schemeClr val="bg1"/>
                </a:solidFill>
              </a:rPr>
              <a:t>attaché</a:t>
            </a:r>
            <a:r>
              <a:rPr lang="cs-CZ" sz="2200" dirty="0">
                <a:solidFill>
                  <a:schemeClr val="bg1"/>
                </a:solidFill>
              </a:rPr>
              <a:t>, 2x p. a. lední hokej, 3 media tým + 2x fotografové na novinářské akreditaci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cs-CZ" sz="2200" dirty="0">
                <a:solidFill>
                  <a:schemeClr val="bg1"/>
                </a:solidFill>
              </a:rPr>
              <a:t>největší skupiny: lední hokej (80), biatlon (24), alpské lyžování (23), běžecké lyžování (23)…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cs-CZ" sz="2200" dirty="0">
                <a:solidFill>
                  <a:schemeClr val="bg1"/>
                </a:solidFill>
              </a:rPr>
              <a:t>6 vedení, 0 hosté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cs-CZ" sz="2200" dirty="0">
                <a:solidFill>
                  <a:schemeClr val="bg1"/>
                </a:solidFill>
              </a:rPr>
              <a:t>po Plénu ČOV 14. 1. 2022 – 40 změn</a:t>
            </a:r>
            <a:endParaRPr lang="cs-CZ" sz="2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80685" y="219021"/>
            <a:ext cx="8454615" cy="634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cs-CZ" sz="3600" b="1" dirty="0">
                <a:solidFill>
                  <a:schemeClr val="bg1"/>
                </a:solidFill>
              </a:rPr>
              <a:t>FINÁLNÍ NOMINACE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6ECFA43-AD71-4AE4-AB6E-E7455D41B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410" y="5550534"/>
            <a:ext cx="530735" cy="634702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7C124D8F-79F3-45DB-8A0C-23E8DAFF6C7F}"/>
              </a:ext>
            </a:extLst>
          </p:cNvPr>
          <p:cNvSpPr/>
          <p:nvPr/>
        </p:nvSpPr>
        <p:spPr>
          <a:xfrm>
            <a:off x="8344846" y="6540157"/>
            <a:ext cx="3871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</a:rPr>
              <a:t>ČESKÝ OLYMPIJSKÝ TÝM | Sportovní úsek ČOV | březen 2022|</a:t>
            </a:r>
            <a:endParaRPr lang="cs-CZ" sz="1000" dirty="0">
              <a:solidFill>
                <a:schemeClr val="bg1"/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40545F15-7EA3-4138-97EB-94AAAF510A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33736" r="3654" b="8273"/>
          <a:stretch/>
        </p:blipFill>
        <p:spPr>
          <a:xfrm>
            <a:off x="7083846" y="1406545"/>
            <a:ext cx="5108154" cy="246200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7CB772E8-14B8-47A7-B95E-53571EE9C8F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8" t="37269" r="9799" b="24819"/>
          <a:stretch/>
        </p:blipFill>
        <p:spPr>
          <a:xfrm>
            <a:off x="5262391" y="3869648"/>
            <a:ext cx="6929609" cy="259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5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t="12605" b="68034"/>
          <a:stretch/>
        </p:blipFill>
        <p:spPr>
          <a:xfrm>
            <a:off x="0" y="6470724"/>
            <a:ext cx="12192000" cy="3872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7088" y="212725"/>
            <a:ext cx="959380" cy="55836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6ECFA43-AD71-4AE4-AB6E-E7455D41B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410" y="5550534"/>
            <a:ext cx="530735" cy="634702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7C124D8F-79F3-45DB-8A0C-23E8DAFF6C7F}"/>
              </a:ext>
            </a:extLst>
          </p:cNvPr>
          <p:cNvSpPr/>
          <p:nvPr/>
        </p:nvSpPr>
        <p:spPr>
          <a:xfrm>
            <a:off x="8344846" y="6540157"/>
            <a:ext cx="3871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</a:rPr>
              <a:t>ČESKÝ OLYMPIJSKÝ TÝM | Sportovní úsek ČOV | březen 2022|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55DD9D95-137D-4A13-B278-3B68B0738149}"/>
              </a:ext>
            </a:extLst>
          </p:cNvPr>
          <p:cNvSpPr txBox="1">
            <a:spLocks/>
          </p:cNvSpPr>
          <p:nvPr/>
        </p:nvSpPr>
        <p:spPr>
          <a:xfrm>
            <a:off x="437552" y="453743"/>
            <a:ext cx="8454615" cy="634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cs-CZ" sz="3600" dirty="0">
                <a:solidFill>
                  <a:srgbClr val="002060"/>
                </a:solidFill>
              </a:rPr>
              <a:t>FINÁLNÍ NOMINACE – změny po Plénu ČOV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61C7650-AF16-476A-B240-E0D051D88A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392" y="1692549"/>
            <a:ext cx="11484753" cy="34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66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t="12605" b="68034"/>
          <a:stretch/>
        </p:blipFill>
        <p:spPr>
          <a:xfrm>
            <a:off x="0" y="6470724"/>
            <a:ext cx="12192000" cy="38727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7635" y="840527"/>
            <a:ext cx="5259952" cy="6017473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bg1"/>
                </a:solidFill>
              </a:rPr>
              <a:t>tři oblasti – tři vesnice – tři týmy na všechny oblasti (štáb, </a:t>
            </a:r>
            <a:r>
              <a:rPr lang="cs-CZ" dirty="0" err="1">
                <a:solidFill>
                  <a:schemeClr val="bg1"/>
                </a:solidFill>
              </a:rPr>
              <a:t>medical</a:t>
            </a:r>
            <a:r>
              <a:rPr lang="cs-CZ" dirty="0">
                <a:solidFill>
                  <a:schemeClr val="bg1"/>
                </a:solidFill>
              </a:rPr>
              <a:t>, media…)</a:t>
            </a:r>
          </a:p>
          <a:p>
            <a:r>
              <a:rPr lang="cs-CZ" dirty="0">
                <a:solidFill>
                  <a:schemeClr val="bg1"/>
                </a:solidFill>
              </a:rPr>
              <a:t>složitá doprava osob </a:t>
            </a:r>
          </a:p>
          <a:p>
            <a:r>
              <a:rPr lang="cs-CZ" dirty="0">
                <a:solidFill>
                  <a:schemeClr val="bg1"/>
                </a:solidFill>
              </a:rPr>
              <a:t>složitá doprava materiálu</a:t>
            </a:r>
          </a:p>
          <a:p>
            <a:r>
              <a:rPr lang="cs-CZ" dirty="0">
                <a:solidFill>
                  <a:schemeClr val="bg1"/>
                </a:solidFill>
              </a:rPr>
              <a:t>vysoké náklady</a:t>
            </a:r>
          </a:p>
          <a:p>
            <a:r>
              <a:rPr lang="cs-CZ" dirty="0">
                <a:solidFill>
                  <a:schemeClr val="bg1"/>
                </a:solidFill>
              </a:rPr>
              <a:t>chladné počasí</a:t>
            </a:r>
          </a:p>
          <a:p>
            <a:r>
              <a:rPr lang="cs-CZ" dirty="0">
                <a:solidFill>
                  <a:schemeClr val="bg1"/>
                </a:solidFill>
              </a:rPr>
              <a:t>komplikovaná doprava (absence vlastních aut)</a:t>
            </a:r>
          </a:p>
          <a:p>
            <a:r>
              <a:rPr lang="cs-CZ" dirty="0">
                <a:solidFill>
                  <a:schemeClr val="bg1"/>
                </a:solidFill>
              </a:rPr>
              <a:t>špičková sportoviště</a:t>
            </a:r>
          </a:p>
          <a:p>
            <a:r>
              <a:rPr lang="cs-CZ" dirty="0">
                <a:solidFill>
                  <a:schemeClr val="bg1"/>
                </a:solidFill>
              </a:rPr>
              <a:t>velké nasazení organizačního výboru</a:t>
            </a:r>
          </a:p>
          <a:p>
            <a:r>
              <a:rPr lang="cs-CZ" dirty="0">
                <a:solidFill>
                  <a:schemeClr val="bg1"/>
                </a:solidFill>
              </a:rPr>
              <a:t>dobrovolníci 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7088" y="212725"/>
            <a:ext cx="959380" cy="558369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624838" y="171109"/>
            <a:ext cx="8454615" cy="634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HODNOCENÍ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6ECFA43-AD71-4AE4-AB6E-E7455D41B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410" y="5550534"/>
            <a:ext cx="530735" cy="634702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7C124D8F-79F3-45DB-8A0C-23E8DAFF6C7F}"/>
              </a:ext>
            </a:extLst>
          </p:cNvPr>
          <p:cNvSpPr/>
          <p:nvPr/>
        </p:nvSpPr>
        <p:spPr>
          <a:xfrm>
            <a:off x="8344846" y="6540157"/>
            <a:ext cx="3871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</a:rPr>
              <a:t>ČESKÝ OLYMPIJSKÝ TÝM | Sportovní úsek ČOV | březen 2022|</a:t>
            </a:r>
            <a:endParaRPr lang="cs-CZ" sz="1000" dirty="0">
              <a:solidFill>
                <a:schemeClr val="bg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58F3DB5-6F01-48C0-B4CD-1872DCB9AA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218" y="731146"/>
            <a:ext cx="61912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DC742A8-F53D-41A9-BD76-C08AD0F27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36"/>
          <a:stretch/>
        </p:blipFill>
        <p:spPr>
          <a:xfrm>
            <a:off x="5410717" y="1604898"/>
            <a:ext cx="6805702" cy="421835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t="12605" b="68034"/>
          <a:stretch/>
        </p:blipFill>
        <p:spPr>
          <a:xfrm>
            <a:off x="0" y="6470724"/>
            <a:ext cx="12192000" cy="3872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7088" y="212725"/>
            <a:ext cx="959380" cy="558369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624838" y="322729"/>
            <a:ext cx="8454615" cy="634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HODNOCENÍ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6ECFA43-AD71-4AE4-AB6E-E7455D41B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1410" y="5550534"/>
            <a:ext cx="530735" cy="634702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7C124D8F-79F3-45DB-8A0C-23E8DAFF6C7F}"/>
              </a:ext>
            </a:extLst>
          </p:cNvPr>
          <p:cNvSpPr/>
          <p:nvPr/>
        </p:nvSpPr>
        <p:spPr>
          <a:xfrm>
            <a:off x="8344846" y="6540157"/>
            <a:ext cx="3871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</a:rPr>
              <a:t>ČESKÝ OLYMPIJSKÝ TÝM | Sportovní úsek ČOV | březen 2022|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444F089-6C0D-4755-90A9-7CF8E3668A52}"/>
              </a:ext>
            </a:extLst>
          </p:cNvPr>
          <p:cNvSpPr/>
          <p:nvPr/>
        </p:nvSpPr>
        <p:spPr>
          <a:xfrm>
            <a:off x="5410717" y="1604898"/>
            <a:ext cx="1673129" cy="2372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7634" y="840527"/>
            <a:ext cx="6835364" cy="507553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226C"/>
                </a:solidFill>
              </a:rPr>
              <a:t>Covid-19 – opatření, </a:t>
            </a:r>
            <a:r>
              <a:rPr lang="cs-CZ" dirty="0" err="1">
                <a:solidFill>
                  <a:srgbClr val="00226C"/>
                </a:solidFill>
              </a:rPr>
              <a:t>playbooky</a:t>
            </a:r>
            <a:r>
              <a:rPr lang="cs-CZ" dirty="0">
                <a:solidFill>
                  <a:srgbClr val="00226C"/>
                </a:solidFill>
              </a:rPr>
              <a:t>, testování</a:t>
            </a:r>
          </a:p>
          <a:p>
            <a:r>
              <a:rPr lang="cs-CZ" dirty="0">
                <a:solidFill>
                  <a:srgbClr val="00226C"/>
                </a:solidFill>
              </a:rPr>
              <a:t>1 800 000 provedených testů</a:t>
            </a:r>
          </a:p>
          <a:p>
            <a:r>
              <a:rPr lang="cs-CZ" dirty="0">
                <a:solidFill>
                  <a:srgbClr val="00226C"/>
                </a:solidFill>
              </a:rPr>
              <a:t>437 pozitivních – z výprav 185 (69 z vesnic)  </a:t>
            </a:r>
          </a:p>
          <a:p>
            <a:r>
              <a:rPr lang="cs-CZ" dirty="0">
                <a:solidFill>
                  <a:srgbClr val="00226C"/>
                </a:solidFill>
              </a:rPr>
              <a:t>poslední dny – 0 případů</a:t>
            </a:r>
          </a:p>
          <a:p>
            <a:pPr marL="0" indent="0">
              <a:buNone/>
            </a:pPr>
            <a:r>
              <a:rPr lang="cs-CZ" dirty="0">
                <a:solidFill>
                  <a:srgbClr val="00226C"/>
                </a:solidFill>
              </a:rPr>
              <a:t>CZECH TEAM:</a:t>
            </a:r>
          </a:p>
          <a:p>
            <a:r>
              <a:rPr lang="cs-CZ" dirty="0">
                <a:solidFill>
                  <a:srgbClr val="00226C"/>
                </a:solidFill>
              </a:rPr>
              <a:t>práce expertního týmu už od podzimu 2021</a:t>
            </a:r>
          </a:p>
          <a:p>
            <a:r>
              <a:rPr lang="cs-CZ" dirty="0">
                <a:solidFill>
                  <a:srgbClr val="00226C"/>
                </a:solidFill>
              </a:rPr>
              <a:t>1347 provedených testů před odlety</a:t>
            </a:r>
          </a:p>
          <a:p>
            <a:r>
              <a:rPr lang="cs-CZ" dirty="0">
                <a:solidFill>
                  <a:srgbClr val="00226C"/>
                </a:solidFill>
              </a:rPr>
              <a:t>režim před odletem</a:t>
            </a:r>
          </a:p>
          <a:p>
            <a:r>
              <a:rPr lang="cs-CZ" dirty="0">
                <a:solidFill>
                  <a:srgbClr val="00226C"/>
                </a:solidFill>
              </a:rPr>
              <a:t>charter – 27. 1. 2022 (21. 2. 2022)</a:t>
            </a:r>
          </a:p>
          <a:p>
            <a:r>
              <a:rPr lang="cs-CZ" dirty="0">
                <a:solidFill>
                  <a:srgbClr val="00226C"/>
                </a:solidFill>
              </a:rPr>
              <a:t>vysoké náklady, logistika odletů</a:t>
            </a:r>
          </a:p>
          <a:p>
            <a:pPr marL="342900" indent="-342900"/>
            <a:endParaRPr lang="cs-CZ" dirty="0">
              <a:solidFill>
                <a:srgbClr val="00226C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7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2321944-FF19-42B4-8A15-36EDFCB4D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87"/>
          <a:stretch/>
        </p:blipFill>
        <p:spPr>
          <a:xfrm>
            <a:off x="4543425" y="1317523"/>
            <a:ext cx="7648575" cy="328167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t="12605" b="68034"/>
          <a:stretch/>
        </p:blipFill>
        <p:spPr>
          <a:xfrm>
            <a:off x="0" y="6470724"/>
            <a:ext cx="12192000" cy="3872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7088" y="212725"/>
            <a:ext cx="959380" cy="558369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624838" y="322729"/>
            <a:ext cx="8454615" cy="634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HODNOCENÍ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6ECFA43-AD71-4AE4-AB6E-E7455D41B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1410" y="5550534"/>
            <a:ext cx="530735" cy="634702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7C124D8F-79F3-45DB-8A0C-23E8DAFF6C7F}"/>
              </a:ext>
            </a:extLst>
          </p:cNvPr>
          <p:cNvSpPr/>
          <p:nvPr/>
        </p:nvSpPr>
        <p:spPr>
          <a:xfrm>
            <a:off x="8344846" y="6540157"/>
            <a:ext cx="3871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</a:rPr>
              <a:t>ČESKÝ OLYMPIJSKÝ TÝM | Sportovní úsek ČOV | březen 2022|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9855" y="4326383"/>
            <a:ext cx="9787884" cy="2072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226C"/>
                </a:solidFill>
              </a:rPr>
              <a:t>Na místě:</a:t>
            </a:r>
          </a:p>
          <a:p>
            <a:r>
              <a:rPr lang="cs-CZ" dirty="0">
                <a:solidFill>
                  <a:srgbClr val="00226C"/>
                </a:solidFill>
              </a:rPr>
              <a:t>záchyt na letišti: 10 lidí – 3 do izolace, 1 – CC (blízké kontakty)</a:t>
            </a:r>
          </a:p>
          <a:p>
            <a:r>
              <a:rPr lang="cs-CZ" dirty="0">
                <a:solidFill>
                  <a:srgbClr val="00226C"/>
                </a:solidFill>
              </a:rPr>
              <a:t>režim CC: 9 – 1 propuštěn 2. den, 8 – propuštěno 8. den</a:t>
            </a:r>
          </a:p>
          <a:p>
            <a:r>
              <a:rPr lang="cs-CZ" dirty="0">
                <a:solidFill>
                  <a:srgbClr val="00226C"/>
                </a:solidFill>
              </a:rPr>
              <a:t>3 lidé v izolaci – propuštění: 9. den, 5. den, 4. den  </a:t>
            </a:r>
          </a:p>
          <a:p>
            <a:pPr marL="0" indent="0">
              <a:spcAft>
                <a:spcPts val="600"/>
              </a:spcAft>
              <a:buNone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D19D246D-6D3E-4427-9CD5-D7589FF0E0ED}"/>
              </a:ext>
            </a:extLst>
          </p:cNvPr>
          <p:cNvSpPr txBox="1">
            <a:spLocks/>
          </p:cNvSpPr>
          <p:nvPr/>
        </p:nvSpPr>
        <p:spPr>
          <a:xfrm>
            <a:off x="234666" y="3771897"/>
            <a:ext cx="11232111" cy="482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rgbClr val="FF0000"/>
                </a:solidFill>
              </a:rPr>
              <a:t>Jeden jediný případ skutečné pozitivity – nakazil se cestou v komerčním letu.</a:t>
            </a:r>
            <a:endParaRPr lang="cs-CZ" dirty="0">
              <a:solidFill>
                <a:srgbClr val="00226C"/>
              </a:solidFill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4C676C8-63B8-44AC-B7DB-3887C2DF7024}"/>
              </a:ext>
            </a:extLst>
          </p:cNvPr>
          <p:cNvSpPr txBox="1">
            <a:spLocks/>
          </p:cNvSpPr>
          <p:nvPr/>
        </p:nvSpPr>
        <p:spPr>
          <a:xfrm>
            <a:off x="385408" y="1050974"/>
            <a:ext cx="11232111" cy="853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rgbClr val="00226C"/>
                </a:solidFill>
              </a:rPr>
              <a:t>pozitivní případy z letu speciálu 27. 1. 2022 – </a:t>
            </a:r>
            <a:r>
              <a:rPr lang="cs-CZ" sz="6000" dirty="0">
                <a:solidFill>
                  <a:srgbClr val="FF0000"/>
                </a:solidFill>
              </a:rPr>
              <a:t>NULA</a:t>
            </a:r>
            <a:r>
              <a:rPr lang="cs-CZ" dirty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00226C"/>
              </a:solidFill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3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t="12605" b="68034"/>
          <a:stretch/>
        </p:blipFill>
        <p:spPr>
          <a:xfrm>
            <a:off x="0" y="6470724"/>
            <a:ext cx="12192000" cy="387276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624838" y="322729"/>
            <a:ext cx="8454615" cy="634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HODNOCENÍ – dotazník sportovci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C124D8F-79F3-45DB-8A0C-23E8DAFF6C7F}"/>
              </a:ext>
            </a:extLst>
          </p:cNvPr>
          <p:cNvSpPr/>
          <p:nvPr/>
        </p:nvSpPr>
        <p:spPr>
          <a:xfrm>
            <a:off x="8344846" y="6540157"/>
            <a:ext cx="3871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</a:rPr>
              <a:t>ČESKÝ OLYMPIJSKÝ TÝM | Sportovní úsek ČOV | březen 2022|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444F089-6C0D-4755-90A9-7CF8E3668A52}"/>
              </a:ext>
            </a:extLst>
          </p:cNvPr>
          <p:cNvSpPr/>
          <p:nvPr/>
        </p:nvSpPr>
        <p:spPr>
          <a:xfrm>
            <a:off x="5410717" y="1604898"/>
            <a:ext cx="1673129" cy="2372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1EFD624-1247-4ADA-9006-BF8A58B64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15" y="3392220"/>
            <a:ext cx="5963088" cy="29061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D565746-41BF-4377-807B-A1141237B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2" y="853948"/>
            <a:ext cx="5963088" cy="254552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500F283-6E0A-44A3-9021-64B01F67D5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853948"/>
            <a:ext cx="5904428" cy="279263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F893A3A-7D5D-47BF-9999-67EBA7DA6E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620570"/>
            <a:ext cx="5812840" cy="246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5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t="12605" b="68034"/>
          <a:stretch/>
        </p:blipFill>
        <p:spPr>
          <a:xfrm>
            <a:off x="0" y="6470724"/>
            <a:ext cx="12192000" cy="387276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525686" y="156264"/>
            <a:ext cx="8454615" cy="634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HODNOCENÍ – dotazník doprovod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C124D8F-79F3-45DB-8A0C-23E8DAFF6C7F}"/>
              </a:ext>
            </a:extLst>
          </p:cNvPr>
          <p:cNvSpPr/>
          <p:nvPr/>
        </p:nvSpPr>
        <p:spPr>
          <a:xfrm>
            <a:off x="8344846" y="6540157"/>
            <a:ext cx="3871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</a:rPr>
              <a:t>ČESKÝ OLYMPIJSKÝ TÝM | Sportovní úsek ČOV | březen 2022|</a:t>
            </a:r>
            <a:endParaRPr lang="cs-CZ" sz="1000" dirty="0">
              <a:solidFill>
                <a:schemeClr val="bg1"/>
              </a:solidFill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B0406BF9-CAE4-4FBF-9C09-40432DE00ECE}"/>
              </a:ext>
            </a:extLst>
          </p:cNvPr>
          <p:cNvGrpSpPr/>
          <p:nvPr/>
        </p:nvGrpSpPr>
        <p:grpSpPr>
          <a:xfrm>
            <a:off x="525686" y="632468"/>
            <a:ext cx="10937730" cy="5803539"/>
            <a:chOff x="383518" y="731732"/>
            <a:chExt cx="10937730" cy="5803539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F47B35B9-DD8C-44BD-B016-B4235602C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4390" y="3601228"/>
              <a:ext cx="5456858" cy="2934043"/>
            </a:xfrm>
            <a:prstGeom prst="rect">
              <a:avLst/>
            </a:prstGeom>
          </p:spPr>
        </p:pic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90457D8F-DE1B-46C1-ADD5-59C4870CA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2726" y="731732"/>
              <a:ext cx="5435723" cy="2914473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7B15C6E2-866E-4CB9-82CB-174D7716F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3518" y="3649361"/>
              <a:ext cx="5480872" cy="2647540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6E507035-8106-441A-BF67-73116E8EE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3518" y="731732"/>
              <a:ext cx="5469208" cy="2966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27826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13511</TotalTime>
  <Words>998</Words>
  <Application>Microsoft Office PowerPoint</Application>
  <PresentationFormat>Širokoúhlá obrazovka</PresentationFormat>
  <Paragraphs>95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na NOVÉ HRY</dc:title>
  <dc:creator>Martin Doktor</dc:creator>
  <cp:lastModifiedBy>Martin Doktor</cp:lastModifiedBy>
  <cp:revision>170</cp:revision>
  <cp:lastPrinted>2021-04-15T08:22:16Z</cp:lastPrinted>
  <dcterms:created xsi:type="dcterms:W3CDTF">2020-10-16T06:04:00Z</dcterms:created>
  <dcterms:modified xsi:type="dcterms:W3CDTF">2022-02-28T15:30:39Z</dcterms:modified>
</cp:coreProperties>
</file>